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A6A6A6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FD6300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6A6A6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FD6300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6A6A6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6A6A6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22918" y="6191938"/>
            <a:ext cx="2476512" cy="15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5280" y="557326"/>
            <a:ext cx="10941438" cy="7918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A6A6A6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4480" y="1360473"/>
            <a:ext cx="9596120" cy="4517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FD6300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ygningsreglementet.dk/" TargetMode="External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ygningsreglementet.dk/" TargetMode="External"/><Relationship Id="rId3" Type="http://schemas.openxmlformats.org/officeDocument/2006/relationships/image" Target="../media/image8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ygningsreglementet.dk/Tekniske-bestemmelser/11/BRV/Funktionsafprovning" TargetMode="External"/><Relationship Id="rId3" Type="http://schemas.openxmlformats.org/officeDocument/2006/relationships/image" Target="../media/image14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ygningsreglementet.dk/Tekniske-bestemmelser/11/BRV/Funktionsafprovning" TargetMode="External"/><Relationship Id="rId3" Type="http://schemas.openxmlformats.org/officeDocument/2006/relationships/image" Target="../media/image14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Relationship Id="rId14" Type="http://schemas.openxmlformats.org/officeDocument/2006/relationships/image" Target="../media/image29.png"/><Relationship Id="rId15" Type="http://schemas.openxmlformats.org/officeDocument/2006/relationships/image" Target="../media/image30.jpg"/><Relationship Id="rId16" Type="http://schemas.openxmlformats.org/officeDocument/2006/relationships/hyperlink" Target="https://vbn.aau.dk/da/publications/evaluering-af-dynamisk-d%C3%B8gnrytmebelysning-elforsk-351-041-sluttra" TargetMode="Externa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Relationship Id="rId4" Type="http://schemas.openxmlformats.org/officeDocument/2006/relationships/image" Target="../media/image33.jpg"/><Relationship Id="rId5" Type="http://schemas.openxmlformats.org/officeDocument/2006/relationships/image" Target="../media/image34.jpg"/><Relationship Id="rId6" Type="http://schemas.openxmlformats.org/officeDocument/2006/relationships/image" Target="../media/image35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6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files.cie.co.at/CIE%20Position%20Statement%20-%20Recommending%20Proper%20Light%20at%20the%20Proper%20Time-3rd%20ed.%282024%29.pdf" TargetMode="External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eknologisk.dk/ydelser/funktionsafproevninger-af-bygningers-installationer/42941?cms.query=funktionsaf" TargetMode="External"/><Relationship Id="rId3" Type="http://schemas.openxmlformats.org/officeDocument/2006/relationships/image" Target="../media/image41.jpg"/><Relationship Id="rId4" Type="http://schemas.openxmlformats.org/officeDocument/2006/relationships/hyperlink" Target="https://www.youtube.com/watch?v=3xHNLaouBOI&amp;t=11s" TargetMode="External"/><Relationship Id="rId5" Type="http://schemas.openxmlformats.org/officeDocument/2006/relationships/image" Target="../media/image42.jpg"/><Relationship Id="rId6" Type="http://schemas.openxmlformats.org/officeDocument/2006/relationships/hyperlink" Target="https://www.youtube.com/watch?v=630LS9WBpmA&amp;t=1s" TargetMode="External"/><Relationship Id="rId7" Type="http://schemas.openxmlformats.org/officeDocument/2006/relationships/image" Target="../media/image43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44.jpg"/><Relationship Id="rId5" Type="http://schemas.openxmlformats.org/officeDocument/2006/relationships/hyperlink" Target="mailto:pre@tekniq.dk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06800" y="3240468"/>
              <a:ext cx="7897647" cy="505637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3716464" y="4199839"/>
            <a:ext cx="4507230" cy="695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>
                <a:solidFill>
                  <a:srgbClr val="FFFFFF"/>
                </a:solidFill>
                <a:latin typeface="Carlito"/>
                <a:cs typeface="Carlito"/>
              </a:rPr>
              <a:t>Optimal</a:t>
            </a:r>
            <a:r>
              <a:rPr dirty="0" sz="2200" spc="-5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FFFFFF"/>
                </a:solidFill>
                <a:latin typeface="Carlito"/>
                <a:cs typeface="Carlito"/>
              </a:rPr>
              <a:t>belysning</a:t>
            </a:r>
            <a:r>
              <a:rPr dirty="0" sz="2200" spc="-7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FFFFFF"/>
                </a:solidFill>
                <a:latin typeface="Carlito"/>
                <a:cs typeface="Carlito"/>
              </a:rPr>
              <a:t>og</a:t>
            </a:r>
            <a:r>
              <a:rPr dirty="0" sz="2200" spc="-6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rlito"/>
                <a:cs typeface="Carlito"/>
              </a:rPr>
              <a:t>energibesparelser</a:t>
            </a: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dirty="0" sz="2200" spc="-65">
                <a:solidFill>
                  <a:srgbClr val="FFFFFF"/>
                </a:solidFill>
                <a:latin typeface="Carlito"/>
                <a:cs typeface="Carlito"/>
              </a:rPr>
              <a:t>v.</a:t>
            </a:r>
            <a:r>
              <a:rPr dirty="0" sz="2200" spc="-6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FFFFFF"/>
                </a:solidFill>
                <a:latin typeface="Carlito"/>
                <a:cs typeface="Carlito"/>
              </a:rPr>
              <a:t>Per</a:t>
            </a:r>
            <a:r>
              <a:rPr dirty="0" sz="2200" spc="-1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FFFFFF"/>
                </a:solidFill>
                <a:latin typeface="Carlito"/>
                <a:cs typeface="Carlito"/>
              </a:rPr>
              <a:t>Reinholdt,</a:t>
            </a:r>
            <a:r>
              <a:rPr dirty="0" sz="2200" spc="-8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Carlito"/>
                <a:cs typeface="Carlito"/>
              </a:rPr>
              <a:t>Teknisk</a:t>
            </a:r>
            <a:r>
              <a:rPr dirty="0" sz="2200" spc="-7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rlito"/>
                <a:cs typeface="Carlito"/>
              </a:rPr>
              <a:t>Konsulent</a:t>
            </a:r>
            <a:endParaRPr sz="2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105196" y="137676"/>
            <a:ext cx="4949825" cy="6574155"/>
            <a:chOff x="7105196" y="137676"/>
            <a:chExt cx="4949825" cy="657415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5196" y="137676"/>
              <a:ext cx="4949322" cy="657404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2918" y="6191938"/>
              <a:ext cx="2476500" cy="158556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8493696" y="3017278"/>
            <a:ext cx="2120265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b="1">
                <a:solidFill>
                  <a:srgbClr val="FFFFFF"/>
                </a:solidFill>
                <a:latin typeface="Carlito"/>
                <a:cs typeface="Carlito"/>
              </a:rPr>
              <a:t>Vi</a:t>
            </a:r>
            <a:r>
              <a:rPr dirty="0" sz="3400" spc="-7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3400" b="1">
                <a:solidFill>
                  <a:srgbClr val="FFFFFF"/>
                </a:solidFill>
                <a:latin typeface="Carlito"/>
                <a:cs typeface="Carlito"/>
              </a:rPr>
              <a:t>kigger</a:t>
            </a:r>
            <a:r>
              <a:rPr dirty="0" sz="3400" spc="-50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3400" spc="-25" b="1">
                <a:solidFill>
                  <a:srgbClr val="FFFFFF"/>
                </a:solidFill>
                <a:latin typeface="Carlito"/>
                <a:cs typeface="Carlito"/>
              </a:rPr>
              <a:t>på</a:t>
            </a:r>
            <a:endParaRPr sz="3400">
              <a:latin typeface="Carlito"/>
              <a:cs typeface="Carlito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7503" y="1337944"/>
            <a:ext cx="5744210" cy="4034154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239395" marR="1030605" indent="-227329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rlito"/>
                <a:cs typeface="Carlito"/>
              </a:rPr>
              <a:t>Hvad</a:t>
            </a:r>
            <a:r>
              <a:rPr dirty="0" sz="2800" spc="-60">
                <a:latin typeface="Carlito"/>
                <a:cs typeface="Carlito"/>
              </a:rPr>
              <a:t> </a:t>
            </a:r>
            <a:r>
              <a:rPr dirty="0" sz="2800">
                <a:latin typeface="Carlito"/>
                <a:cs typeface="Carlito"/>
              </a:rPr>
              <a:t>er</a:t>
            </a:r>
            <a:r>
              <a:rPr dirty="0" sz="2800" spc="-65">
                <a:latin typeface="Carlito"/>
                <a:cs typeface="Carlito"/>
              </a:rPr>
              <a:t> </a:t>
            </a:r>
            <a:r>
              <a:rPr dirty="0" sz="2800" spc="-10">
                <a:latin typeface="Carlito"/>
                <a:cs typeface="Carlito"/>
              </a:rPr>
              <a:t>funktionsafprøvning</a:t>
            </a:r>
            <a:r>
              <a:rPr dirty="0" sz="2800" spc="-5">
                <a:latin typeface="Carlito"/>
                <a:cs typeface="Carlito"/>
              </a:rPr>
              <a:t> </a:t>
            </a:r>
            <a:r>
              <a:rPr dirty="0" sz="2800" spc="-25">
                <a:latin typeface="Carlito"/>
                <a:cs typeface="Carlito"/>
              </a:rPr>
              <a:t>af </a:t>
            </a:r>
            <a:r>
              <a:rPr dirty="0" sz="2800" spc="-25">
                <a:latin typeface="Carlito"/>
                <a:cs typeface="Carlito"/>
              </a:rPr>
              <a:t>	</a:t>
            </a:r>
            <a:r>
              <a:rPr dirty="0" sz="2800" spc="-10">
                <a:latin typeface="Carlito"/>
                <a:cs typeface="Carlito"/>
              </a:rPr>
              <a:t>belysningsanlæg?</a:t>
            </a:r>
            <a:endParaRPr sz="2800">
              <a:latin typeface="Carlito"/>
              <a:cs typeface="Carlito"/>
            </a:endParaRPr>
          </a:p>
          <a:p>
            <a:pPr marL="240029" indent="-227329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>
                <a:latin typeface="Carlito"/>
                <a:cs typeface="Carlito"/>
              </a:rPr>
              <a:t>Lidt</a:t>
            </a:r>
            <a:r>
              <a:rPr dirty="0" sz="2800" spc="-25">
                <a:latin typeface="Carlito"/>
                <a:cs typeface="Carlito"/>
              </a:rPr>
              <a:t> </a:t>
            </a:r>
            <a:r>
              <a:rPr dirty="0" sz="2800">
                <a:latin typeface="Carlito"/>
                <a:cs typeface="Carlito"/>
              </a:rPr>
              <a:t>om</a:t>
            </a:r>
            <a:r>
              <a:rPr dirty="0" sz="2800" spc="-30">
                <a:latin typeface="Carlito"/>
                <a:cs typeface="Carlito"/>
              </a:rPr>
              <a:t> </a:t>
            </a:r>
            <a:r>
              <a:rPr dirty="0" sz="2800" spc="-10">
                <a:latin typeface="Carlito"/>
                <a:cs typeface="Carlito"/>
              </a:rPr>
              <a:t>lovkrav</a:t>
            </a:r>
            <a:endParaRPr sz="2800">
              <a:latin typeface="Carlito"/>
              <a:cs typeface="Carlito"/>
            </a:endParaRPr>
          </a:p>
          <a:p>
            <a:pPr marL="239395" marR="5080" indent="-227329">
              <a:lnSpc>
                <a:spcPts val="303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rlito"/>
                <a:cs typeface="Carlito"/>
              </a:rPr>
              <a:t>Hvad</a:t>
            </a:r>
            <a:r>
              <a:rPr dirty="0" sz="2800" spc="-75">
                <a:latin typeface="Carlito"/>
                <a:cs typeface="Carlito"/>
              </a:rPr>
              <a:t> </a:t>
            </a:r>
            <a:r>
              <a:rPr dirty="0" sz="2800">
                <a:latin typeface="Carlito"/>
                <a:cs typeface="Carlito"/>
              </a:rPr>
              <a:t>siger</a:t>
            </a:r>
            <a:r>
              <a:rPr dirty="0" sz="2800" spc="-80">
                <a:latin typeface="Carlito"/>
                <a:cs typeface="Carlito"/>
              </a:rPr>
              <a:t> </a:t>
            </a:r>
            <a:r>
              <a:rPr dirty="0" sz="2800" spc="-10">
                <a:latin typeface="Carlito"/>
                <a:cs typeface="Carlito"/>
              </a:rPr>
              <a:t>standarden</a:t>
            </a:r>
            <a:r>
              <a:rPr dirty="0" sz="2800" spc="-40">
                <a:latin typeface="Carlito"/>
                <a:cs typeface="Carlito"/>
              </a:rPr>
              <a:t> </a:t>
            </a:r>
            <a:r>
              <a:rPr dirty="0" sz="2800">
                <a:latin typeface="Carlito"/>
                <a:cs typeface="Carlito"/>
              </a:rPr>
              <a:t>DS/EN</a:t>
            </a:r>
            <a:r>
              <a:rPr dirty="0" sz="2800" spc="-60">
                <a:latin typeface="Carlito"/>
                <a:cs typeface="Carlito"/>
              </a:rPr>
              <a:t> </a:t>
            </a:r>
            <a:r>
              <a:rPr dirty="0" sz="2800" spc="-25">
                <a:latin typeface="Carlito"/>
                <a:cs typeface="Carlito"/>
              </a:rPr>
              <a:t>12464-</a:t>
            </a:r>
            <a:r>
              <a:rPr dirty="0" sz="2800" spc="-50">
                <a:latin typeface="Carlito"/>
                <a:cs typeface="Carlito"/>
              </a:rPr>
              <a:t>1 </a:t>
            </a:r>
            <a:r>
              <a:rPr dirty="0" sz="2800" spc="-50">
                <a:latin typeface="Carlito"/>
                <a:cs typeface="Carlito"/>
              </a:rPr>
              <a:t>	</a:t>
            </a:r>
            <a:r>
              <a:rPr dirty="0" sz="2800">
                <a:latin typeface="Carlito"/>
                <a:cs typeface="Carlito"/>
              </a:rPr>
              <a:t>om</a:t>
            </a:r>
            <a:r>
              <a:rPr dirty="0" sz="2800" spc="-40">
                <a:latin typeface="Carlito"/>
                <a:cs typeface="Carlito"/>
              </a:rPr>
              <a:t> </a:t>
            </a:r>
            <a:r>
              <a:rPr dirty="0" sz="2800" spc="-10">
                <a:latin typeface="Carlito"/>
                <a:cs typeface="Carlito"/>
              </a:rPr>
              <a:t>funktionsafprøvning?</a:t>
            </a:r>
            <a:endParaRPr sz="2800">
              <a:latin typeface="Carlito"/>
              <a:cs typeface="Carlito"/>
            </a:endParaRPr>
          </a:p>
          <a:p>
            <a:pPr marL="239395" marR="663575" indent="-227329">
              <a:lnSpc>
                <a:spcPts val="303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latin typeface="Carlito"/>
                <a:cs typeface="Carlito"/>
              </a:rPr>
              <a:t>Hvorfor</a:t>
            </a:r>
            <a:r>
              <a:rPr dirty="0" sz="2800" spc="-65">
                <a:latin typeface="Carlito"/>
                <a:cs typeface="Carlito"/>
              </a:rPr>
              <a:t> </a:t>
            </a:r>
            <a:r>
              <a:rPr dirty="0" sz="2800">
                <a:latin typeface="Carlito"/>
                <a:cs typeface="Carlito"/>
              </a:rPr>
              <a:t>er</a:t>
            </a:r>
            <a:r>
              <a:rPr dirty="0" sz="2800" spc="-75">
                <a:latin typeface="Carlito"/>
                <a:cs typeface="Carlito"/>
              </a:rPr>
              <a:t> </a:t>
            </a:r>
            <a:r>
              <a:rPr dirty="0" sz="2800" spc="-10">
                <a:latin typeface="Carlito"/>
                <a:cs typeface="Carlito"/>
              </a:rPr>
              <a:t>funktionsafprøvning </a:t>
            </a:r>
            <a:r>
              <a:rPr dirty="0" sz="2800" spc="-25">
                <a:latin typeface="Carlito"/>
                <a:cs typeface="Carlito"/>
              </a:rPr>
              <a:t>af </a:t>
            </a:r>
            <a:r>
              <a:rPr dirty="0" sz="2800" spc="-25">
                <a:latin typeface="Carlito"/>
                <a:cs typeface="Carlito"/>
              </a:rPr>
              <a:t>	</a:t>
            </a:r>
            <a:r>
              <a:rPr dirty="0" sz="2800">
                <a:latin typeface="Carlito"/>
                <a:cs typeface="Carlito"/>
              </a:rPr>
              <a:t>belysningsanlæg</a:t>
            </a:r>
            <a:r>
              <a:rPr dirty="0" sz="2800" spc="-125">
                <a:latin typeface="Carlito"/>
                <a:cs typeface="Carlito"/>
              </a:rPr>
              <a:t> </a:t>
            </a:r>
            <a:r>
              <a:rPr dirty="0" sz="2800" spc="-10">
                <a:latin typeface="Carlito"/>
                <a:cs typeface="Carlito"/>
              </a:rPr>
              <a:t>vigtigt?</a:t>
            </a:r>
            <a:endParaRPr sz="2800">
              <a:latin typeface="Carlito"/>
              <a:cs typeface="Carlito"/>
            </a:endParaRPr>
          </a:p>
          <a:p>
            <a:pPr marL="239395" marR="715010" indent="-227329">
              <a:lnSpc>
                <a:spcPts val="303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latin typeface="Carlito"/>
                <a:cs typeface="Carlito"/>
              </a:rPr>
              <a:t>Funktionsafprøvning:</a:t>
            </a:r>
            <a:r>
              <a:rPr dirty="0" sz="2800" spc="-20">
                <a:latin typeface="Carlito"/>
                <a:cs typeface="Carlito"/>
              </a:rPr>
              <a:t> </a:t>
            </a:r>
            <a:r>
              <a:rPr dirty="0" sz="2800">
                <a:latin typeface="Carlito"/>
                <a:cs typeface="Carlito"/>
              </a:rPr>
              <a:t>Hvor</a:t>
            </a:r>
            <a:r>
              <a:rPr dirty="0" sz="2800" spc="-55">
                <a:latin typeface="Carlito"/>
                <a:cs typeface="Carlito"/>
              </a:rPr>
              <a:t> </a:t>
            </a:r>
            <a:r>
              <a:rPr dirty="0" sz="2800">
                <a:latin typeface="Carlito"/>
                <a:cs typeface="Carlito"/>
              </a:rPr>
              <a:t>er</a:t>
            </a:r>
            <a:r>
              <a:rPr dirty="0" sz="2800" spc="-70">
                <a:latin typeface="Carlito"/>
                <a:cs typeface="Carlito"/>
              </a:rPr>
              <a:t> </a:t>
            </a:r>
            <a:r>
              <a:rPr dirty="0" sz="2800" spc="-25">
                <a:latin typeface="Carlito"/>
                <a:cs typeface="Carlito"/>
              </a:rPr>
              <a:t>der </a:t>
            </a:r>
            <a:r>
              <a:rPr dirty="0" sz="2800" spc="-25">
                <a:latin typeface="Carlito"/>
                <a:cs typeface="Carlito"/>
              </a:rPr>
              <a:t>	</a:t>
            </a:r>
            <a:r>
              <a:rPr dirty="0" sz="2800">
                <a:latin typeface="Carlito"/>
                <a:cs typeface="Carlito"/>
              </a:rPr>
              <a:t>hjælp</a:t>
            </a:r>
            <a:r>
              <a:rPr dirty="0" sz="2800" spc="-30">
                <a:latin typeface="Carlito"/>
                <a:cs typeface="Carlito"/>
              </a:rPr>
              <a:t> </a:t>
            </a:r>
            <a:r>
              <a:rPr dirty="0" sz="2800">
                <a:latin typeface="Carlito"/>
                <a:cs typeface="Carlito"/>
              </a:rPr>
              <a:t>at</a:t>
            </a:r>
            <a:r>
              <a:rPr dirty="0" sz="2800" spc="-65">
                <a:latin typeface="Carlito"/>
                <a:cs typeface="Carlito"/>
              </a:rPr>
              <a:t> </a:t>
            </a:r>
            <a:r>
              <a:rPr dirty="0" sz="2800" spc="-10">
                <a:latin typeface="Carlito"/>
                <a:cs typeface="Carlito"/>
              </a:rPr>
              <a:t>hente?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Hvad</a:t>
            </a:r>
            <a:r>
              <a:rPr dirty="0" spc="-80"/>
              <a:t> </a:t>
            </a:r>
            <a:r>
              <a:rPr dirty="0"/>
              <a:t>er</a:t>
            </a:r>
            <a:r>
              <a:rPr dirty="0" spc="-80"/>
              <a:t> </a:t>
            </a:r>
            <a:r>
              <a:rPr dirty="0" spc="-10"/>
              <a:t>funktionsafprøvning</a:t>
            </a:r>
            <a:r>
              <a:rPr dirty="0" spc="-45"/>
              <a:t> </a:t>
            </a:r>
            <a:r>
              <a:rPr dirty="0"/>
              <a:t>af</a:t>
            </a:r>
            <a:r>
              <a:rPr dirty="0" spc="-85"/>
              <a:t> </a:t>
            </a:r>
            <a:r>
              <a:rPr dirty="0"/>
              <a:t>et</a:t>
            </a:r>
            <a:r>
              <a:rPr dirty="0" spc="-75"/>
              <a:t> </a:t>
            </a:r>
            <a:r>
              <a:rPr dirty="0" spc="-10"/>
              <a:t>belysningsanlæg?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25280" y="1925459"/>
            <a:ext cx="7265034" cy="1083310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2200" spc="-10">
                <a:latin typeface="Carlito"/>
                <a:cs typeface="Carlito"/>
              </a:rPr>
              <a:t>Systematisk</a:t>
            </a:r>
            <a:r>
              <a:rPr dirty="0" sz="2200" spc="-4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og</a:t>
            </a:r>
            <a:r>
              <a:rPr dirty="0" sz="2200" spc="-5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objektiv</a:t>
            </a:r>
            <a:r>
              <a:rPr dirty="0" sz="2200" spc="-5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test</a:t>
            </a:r>
            <a:r>
              <a:rPr dirty="0" sz="2200" spc="-4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af</a:t>
            </a:r>
            <a:r>
              <a:rPr dirty="0" sz="2200" spc="-55">
                <a:latin typeface="Carlito"/>
                <a:cs typeface="Carlito"/>
              </a:rPr>
              <a:t> </a:t>
            </a:r>
            <a:r>
              <a:rPr dirty="0" sz="2200" spc="-10">
                <a:latin typeface="Carlito"/>
                <a:cs typeface="Carlito"/>
              </a:rPr>
              <a:t>belysningsanlæg</a:t>
            </a:r>
            <a:endParaRPr sz="2200">
              <a:latin typeface="Carlito"/>
              <a:cs typeface="Carlito"/>
            </a:endParaRPr>
          </a:p>
          <a:p>
            <a:pPr marL="240665" marR="5080" indent="-228600">
              <a:lnSpc>
                <a:spcPts val="2110"/>
              </a:lnSpc>
              <a:spcBef>
                <a:spcPts val="98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2200">
                <a:latin typeface="Carlito"/>
                <a:cs typeface="Carlito"/>
              </a:rPr>
              <a:t>Måling</a:t>
            </a:r>
            <a:r>
              <a:rPr dirty="0" sz="2200" spc="-5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og</a:t>
            </a:r>
            <a:r>
              <a:rPr dirty="0" sz="2200" spc="-4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analyse</a:t>
            </a:r>
            <a:r>
              <a:rPr dirty="0" sz="2200" spc="-5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af</a:t>
            </a:r>
            <a:r>
              <a:rPr dirty="0" sz="2200" spc="-40">
                <a:latin typeface="Carlito"/>
                <a:cs typeface="Carlito"/>
              </a:rPr>
              <a:t> </a:t>
            </a:r>
            <a:r>
              <a:rPr dirty="0" sz="2200" spc="-10">
                <a:latin typeface="Carlito"/>
                <a:cs typeface="Carlito"/>
              </a:rPr>
              <a:t>parametre</a:t>
            </a:r>
            <a:r>
              <a:rPr dirty="0" sz="2200" spc="-4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som</a:t>
            </a:r>
            <a:r>
              <a:rPr dirty="0" sz="2200" spc="-4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lysniveau,</a:t>
            </a:r>
            <a:r>
              <a:rPr dirty="0" sz="2200" spc="-45">
                <a:latin typeface="Carlito"/>
                <a:cs typeface="Carlito"/>
              </a:rPr>
              <a:t> </a:t>
            </a:r>
            <a:r>
              <a:rPr dirty="0" sz="2200" spc="-10">
                <a:latin typeface="Carlito"/>
                <a:cs typeface="Carlito"/>
              </a:rPr>
              <a:t>lysfordeling, lyskvalitet,</a:t>
            </a:r>
            <a:r>
              <a:rPr dirty="0" sz="2200" spc="-45">
                <a:latin typeface="Carlito"/>
                <a:cs typeface="Carlito"/>
              </a:rPr>
              <a:t> </a:t>
            </a:r>
            <a:r>
              <a:rPr dirty="0" sz="2200" spc="-10">
                <a:latin typeface="Carlito"/>
                <a:cs typeface="Carlito"/>
              </a:rPr>
              <a:t>dagslysindfald,</a:t>
            </a:r>
            <a:r>
              <a:rPr dirty="0" sz="2200" spc="-6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styring,</a:t>
            </a:r>
            <a:r>
              <a:rPr dirty="0" sz="2200" spc="-4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regulering</a:t>
            </a:r>
            <a:r>
              <a:rPr dirty="0" sz="2200" spc="-4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og</a:t>
            </a:r>
            <a:r>
              <a:rPr dirty="0" sz="2200" spc="-45">
                <a:latin typeface="Carlito"/>
                <a:cs typeface="Carlito"/>
              </a:rPr>
              <a:t> </a:t>
            </a:r>
            <a:r>
              <a:rPr dirty="0" sz="2200" spc="-10">
                <a:latin typeface="Carlito"/>
                <a:cs typeface="Carlito"/>
              </a:rPr>
              <a:t>energiforbrug</a:t>
            </a:r>
            <a:endParaRPr sz="2200">
              <a:latin typeface="Carlito"/>
              <a:cs typeface="Carlito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5463" y="2133904"/>
            <a:ext cx="2879991" cy="287999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9441" y="3429005"/>
            <a:ext cx="6082654" cy="23626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Hvorfor</a:t>
            </a:r>
            <a:r>
              <a:rPr dirty="0" spc="-95"/>
              <a:t> </a:t>
            </a:r>
            <a:r>
              <a:rPr dirty="0"/>
              <a:t>gør</a:t>
            </a:r>
            <a:r>
              <a:rPr dirty="0" spc="-90"/>
              <a:t> </a:t>
            </a:r>
            <a:r>
              <a:rPr dirty="0"/>
              <a:t>vi</a:t>
            </a:r>
            <a:r>
              <a:rPr dirty="0" spc="-105"/>
              <a:t> </a:t>
            </a:r>
            <a:r>
              <a:rPr dirty="0"/>
              <a:t>det?</a:t>
            </a:r>
            <a:r>
              <a:rPr dirty="0" spc="-90"/>
              <a:t> </a:t>
            </a:r>
            <a:r>
              <a:rPr dirty="0" sz="2200"/>
              <a:t>(Hvad</a:t>
            </a:r>
            <a:r>
              <a:rPr dirty="0" sz="2200" spc="-45"/>
              <a:t> </a:t>
            </a:r>
            <a:r>
              <a:rPr dirty="0" sz="2200"/>
              <a:t>siger</a:t>
            </a:r>
            <a:r>
              <a:rPr dirty="0" sz="2200" spc="-55"/>
              <a:t> </a:t>
            </a:r>
            <a:r>
              <a:rPr dirty="0" sz="2200"/>
              <a:t>loven?</a:t>
            </a:r>
            <a:r>
              <a:rPr dirty="0" sz="2200" spc="-35"/>
              <a:t> </a:t>
            </a:r>
            <a:r>
              <a:rPr dirty="0" sz="2200" spc="-50"/>
              <a:t>)</a:t>
            </a:r>
            <a:endParaRPr sz="2200"/>
          </a:p>
        </p:txBody>
      </p:sp>
      <p:sp>
        <p:nvSpPr>
          <p:cNvPr id="3" name="object 3" descr=""/>
          <p:cNvSpPr/>
          <p:nvPr/>
        </p:nvSpPr>
        <p:spPr>
          <a:xfrm>
            <a:off x="3589972" y="1875205"/>
            <a:ext cx="1158240" cy="17145"/>
          </a:xfrm>
          <a:custGeom>
            <a:avLst/>
            <a:gdLst/>
            <a:ahLst/>
            <a:cxnLst/>
            <a:rect l="l" t="t" r="r" b="b"/>
            <a:pathLst>
              <a:path w="1158239" h="17144">
                <a:moveTo>
                  <a:pt x="1158239" y="0"/>
                </a:moveTo>
                <a:lnTo>
                  <a:pt x="0" y="0"/>
                </a:lnTo>
                <a:lnTo>
                  <a:pt x="0" y="16763"/>
                </a:lnTo>
                <a:lnTo>
                  <a:pt x="1158239" y="16763"/>
                </a:lnTo>
                <a:lnTo>
                  <a:pt x="1158239" y="0"/>
                </a:lnTo>
                <a:close/>
              </a:path>
            </a:pathLst>
          </a:custGeom>
          <a:solidFill>
            <a:srgbClr val="FD6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74480" y="1579041"/>
            <a:ext cx="6932930" cy="4260850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63500" marR="1139190" indent="-635">
              <a:lnSpc>
                <a:spcPts val="2090"/>
              </a:lnSpc>
              <a:spcBef>
                <a:spcPts val="430"/>
              </a:spcBef>
            </a:pP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Bygningsreglementet</a:t>
            </a:r>
            <a:r>
              <a:rPr dirty="0" sz="20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BR</a:t>
            </a:r>
            <a:r>
              <a:rPr dirty="0" sz="2000" spc="-3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18,</a:t>
            </a:r>
            <a:r>
              <a:rPr dirty="0" sz="20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Kapitel</a:t>
            </a:r>
            <a:r>
              <a:rPr dirty="0" sz="20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11</a:t>
            </a:r>
            <a:r>
              <a:rPr dirty="0" baseline="25462" sz="1800">
                <a:solidFill>
                  <a:srgbClr val="FD6300"/>
                </a:solidFill>
                <a:latin typeface="Carlito"/>
                <a:cs typeface="Carlito"/>
              </a:rPr>
              <a:t>*</a:t>
            </a:r>
            <a:r>
              <a:rPr dirty="0" baseline="25462" sz="1800" spc="202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20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Vejledning</a:t>
            </a:r>
            <a:r>
              <a:rPr dirty="0" sz="20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25">
                <a:solidFill>
                  <a:srgbClr val="FD6300"/>
                </a:solidFill>
                <a:latin typeface="Carlito"/>
                <a:cs typeface="Carlito"/>
              </a:rPr>
              <a:t>om </a:t>
            </a: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Funktionsafprøvning</a:t>
            </a:r>
            <a:r>
              <a:rPr dirty="0" sz="2000" spc="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20">
                <a:solidFill>
                  <a:srgbClr val="FD6300"/>
                </a:solidFill>
                <a:latin typeface="Carlito"/>
                <a:cs typeface="Carlito"/>
              </a:rPr>
              <a:t>(1.0)</a:t>
            </a:r>
            <a:endParaRPr sz="2000">
              <a:latin typeface="Carlito"/>
              <a:cs typeface="Carlito"/>
            </a:endParaRPr>
          </a:p>
          <a:p>
            <a:pPr marL="349885" indent="-286385">
              <a:lnSpc>
                <a:spcPct val="100000"/>
              </a:lnSpc>
              <a:spcBef>
                <a:spcPts val="1470"/>
              </a:spcBef>
              <a:buFont typeface="Arial"/>
              <a:buChar char="•"/>
              <a:tabLst>
                <a:tab pos="349885" algn="l"/>
              </a:tabLst>
            </a:pPr>
            <a:r>
              <a:rPr dirty="0" sz="2000" spc="-10">
                <a:latin typeface="Carlito"/>
                <a:cs typeface="Carlito"/>
              </a:rPr>
              <a:t>Krav</a:t>
            </a:r>
            <a:r>
              <a:rPr dirty="0" sz="2000" spc="-3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til</a:t>
            </a:r>
            <a:r>
              <a:rPr dirty="0" sz="2000" spc="-20">
                <a:latin typeface="Carlito"/>
                <a:cs typeface="Carlito"/>
              </a:rPr>
              <a:t> </a:t>
            </a:r>
            <a:r>
              <a:rPr dirty="0" sz="2000" spc="-10">
                <a:latin typeface="Carlito"/>
                <a:cs typeface="Carlito"/>
              </a:rPr>
              <a:t>funktionsafprøvning</a:t>
            </a:r>
            <a:r>
              <a:rPr dirty="0" sz="2000" spc="-3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er</a:t>
            </a:r>
            <a:r>
              <a:rPr dirty="0" sz="2000" spc="-2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indført</a:t>
            </a:r>
            <a:r>
              <a:rPr dirty="0" sz="2000" spc="-30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d.</a:t>
            </a:r>
            <a:r>
              <a:rPr dirty="0" sz="2000" spc="-50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1.</a:t>
            </a:r>
            <a:r>
              <a:rPr dirty="0" sz="2000" spc="-4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juli,</a:t>
            </a:r>
            <a:r>
              <a:rPr dirty="0" sz="2000" spc="-35">
                <a:latin typeface="Carlito"/>
                <a:cs typeface="Carlito"/>
              </a:rPr>
              <a:t> </a:t>
            </a:r>
            <a:r>
              <a:rPr dirty="0" sz="2000" spc="-20">
                <a:latin typeface="Carlito"/>
                <a:cs typeface="Carlito"/>
              </a:rPr>
              <a:t>2017</a:t>
            </a:r>
            <a:endParaRPr sz="2000">
              <a:latin typeface="Carlito"/>
              <a:cs typeface="Carlito"/>
            </a:endParaRPr>
          </a:p>
          <a:p>
            <a:pPr marL="349885" marR="983615" indent="-287020">
              <a:lnSpc>
                <a:spcPts val="2090"/>
              </a:lnSpc>
              <a:spcBef>
                <a:spcPts val="1814"/>
              </a:spcBef>
              <a:buFont typeface="Arial"/>
              <a:buChar char="•"/>
              <a:tabLst>
                <a:tab pos="349885" algn="l"/>
              </a:tabLst>
            </a:pPr>
            <a:r>
              <a:rPr dirty="0" sz="2000">
                <a:latin typeface="Carlito"/>
                <a:cs typeface="Carlito"/>
              </a:rPr>
              <a:t>Det</a:t>
            </a:r>
            <a:r>
              <a:rPr dirty="0" sz="2000" spc="-5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gælder</a:t>
            </a:r>
            <a:r>
              <a:rPr dirty="0" sz="2000" spc="-40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for</a:t>
            </a:r>
            <a:r>
              <a:rPr dirty="0" sz="2000" spc="-50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flere</a:t>
            </a:r>
            <a:r>
              <a:rPr dirty="0" sz="2000" spc="-45">
                <a:latin typeface="Carlito"/>
                <a:cs typeface="Carlito"/>
              </a:rPr>
              <a:t> </a:t>
            </a:r>
            <a:r>
              <a:rPr dirty="0" sz="2000" spc="-20">
                <a:latin typeface="Carlito"/>
                <a:cs typeface="Carlito"/>
              </a:rPr>
              <a:t>forskellige</a:t>
            </a:r>
            <a:r>
              <a:rPr dirty="0" sz="2000" spc="-30">
                <a:latin typeface="Carlito"/>
                <a:cs typeface="Carlito"/>
              </a:rPr>
              <a:t> </a:t>
            </a:r>
            <a:r>
              <a:rPr dirty="0" sz="2000" spc="-25">
                <a:latin typeface="Carlito"/>
                <a:cs typeface="Carlito"/>
              </a:rPr>
              <a:t>bygningsteknikker,</a:t>
            </a:r>
            <a:r>
              <a:rPr dirty="0" sz="2000" spc="-60">
                <a:latin typeface="Carlito"/>
                <a:cs typeface="Carlito"/>
              </a:rPr>
              <a:t> </a:t>
            </a:r>
            <a:r>
              <a:rPr dirty="0" sz="2000" spc="-10">
                <a:latin typeface="Carlito"/>
                <a:cs typeface="Carlito"/>
              </a:rPr>
              <a:t>bl.a. belysningsanlæg</a:t>
            </a:r>
            <a:endParaRPr sz="2000">
              <a:latin typeface="Carlito"/>
              <a:cs typeface="Carlito"/>
            </a:endParaRPr>
          </a:p>
          <a:p>
            <a:pPr marL="349885" marR="486409" indent="-287020">
              <a:lnSpc>
                <a:spcPts val="2090"/>
              </a:lnSpc>
              <a:spcBef>
                <a:spcPts val="1795"/>
              </a:spcBef>
              <a:buFont typeface="Arial"/>
              <a:buChar char="•"/>
              <a:tabLst>
                <a:tab pos="349885" algn="l"/>
              </a:tabLst>
            </a:pPr>
            <a:r>
              <a:rPr dirty="0" sz="2000">
                <a:latin typeface="Carlito"/>
                <a:cs typeface="Carlito"/>
              </a:rPr>
              <a:t>Der</a:t>
            </a:r>
            <a:r>
              <a:rPr dirty="0" sz="2000" spc="-4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er</a:t>
            </a:r>
            <a:r>
              <a:rPr dirty="0" sz="2000" spc="-3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også</a:t>
            </a:r>
            <a:r>
              <a:rPr dirty="0" sz="2000" spc="-40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krav</a:t>
            </a:r>
            <a:r>
              <a:rPr dirty="0" sz="2000" spc="-3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om</a:t>
            </a:r>
            <a:r>
              <a:rPr dirty="0" sz="2000" spc="-35">
                <a:latin typeface="Carlito"/>
                <a:cs typeface="Carlito"/>
              </a:rPr>
              <a:t> </a:t>
            </a:r>
            <a:r>
              <a:rPr dirty="0" sz="2000" spc="-10">
                <a:latin typeface="Carlito"/>
                <a:cs typeface="Carlito"/>
              </a:rPr>
              <a:t>funktionsafprøvning</a:t>
            </a:r>
            <a:r>
              <a:rPr dirty="0" sz="2000" spc="-3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ved</a:t>
            </a:r>
            <a:r>
              <a:rPr dirty="0" sz="2000" spc="-3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udskiftning</a:t>
            </a:r>
            <a:r>
              <a:rPr dirty="0" sz="2000" spc="-35">
                <a:latin typeface="Carlito"/>
                <a:cs typeface="Carlito"/>
              </a:rPr>
              <a:t> </a:t>
            </a:r>
            <a:r>
              <a:rPr dirty="0" sz="2000" spc="-25">
                <a:latin typeface="Carlito"/>
                <a:cs typeface="Carlito"/>
              </a:rPr>
              <a:t>af </a:t>
            </a:r>
            <a:r>
              <a:rPr dirty="0" sz="2000" spc="-10">
                <a:latin typeface="Carlito"/>
                <a:cs typeface="Carlito"/>
              </a:rPr>
              <a:t>armaturer</a:t>
            </a:r>
            <a:endParaRPr sz="2000">
              <a:latin typeface="Carlito"/>
              <a:cs typeface="Carlito"/>
            </a:endParaRPr>
          </a:p>
          <a:p>
            <a:pPr marL="349885" marR="474345" indent="-287020">
              <a:lnSpc>
                <a:spcPts val="2090"/>
              </a:lnSpc>
              <a:spcBef>
                <a:spcPts val="1795"/>
              </a:spcBef>
              <a:buFont typeface="Arial"/>
              <a:buChar char="•"/>
              <a:tabLst>
                <a:tab pos="349885" algn="l"/>
              </a:tabLst>
            </a:pPr>
            <a:r>
              <a:rPr dirty="0" sz="2000" spc="-10" i="1">
                <a:latin typeface="Carlito"/>
                <a:cs typeface="Carlito"/>
              </a:rPr>
              <a:t>Dokumentation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for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resultatet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af</a:t>
            </a:r>
            <a:r>
              <a:rPr dirty="0" sz="2000" spc="-10" i="1">
                <a:latin typeface="Carlito"/>
                <a:cs typeface="Carlito"/>
              </a:rPr>
              <a:t> funktionsafprøvningen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spc="-20" i="1">
                <a:latin typeface="Carlito"/>
                <a:cs typeface="Carlito"/>
              </a:rPr>
              <a:t>skal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indsendes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til</a:t>
            </a:r>
            <a:r>
              <a:rPr dirty="0" sz="2000" spc="-10" i="1">
                <a:latin typeface="Carlito"/>
                <a:cs typeface="Carlito"/>
              </a:rPr>
              <a:t> kommunen,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og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opfyldelse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af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kravene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er</a:t>
            </a:r>
            <a:r>
              <a:rPr dirty="0" sz="2000" spc="-3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en </a:t>
            </a:r>
            <a:r>
              <a:rPr dirty="0" sz="2000" spc="-10" i="1">
                <a:latin typeface="Carlito"/>
                <a:cs typeface="Carlito"/>
              </a:rPr>
              <a:t>forudsætning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spc="-40" i="1">
                <a:latin typeface="Carlito"/>
                <a:cs typeface="Carlito"/>
              </a:rPr>
              <a:t>for,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at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bygningen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må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tages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 </a:t>
            </a:r>
            <a:r>
              <a:rPr dirty="0" sz="2000" spc="-20" i="1">
                <a:latin typeface="Carlito"/>
                <a:cs typeface="Carlito"/>
              </a:rPr>
              <a:t>brug</a:t>
            </a:r>
            <a:endParaRPr sz="2000">
              <a:latin typeface="Carlito"/>
              <a:cs typeface="Carlito"/>
            </a:endParaRPr>
          </a:p>
          <a:p>
            <a:pPr marL="63500" marR="17780">
              <a:lnSpc>
                <a:spcPts val="1560"/>
              </a:lnSpc>
              <a:spcBef>
                <a:spcPts val="1825"/>
              </a:spcBef>
            </a:pPr>
            <a:r>
              <a:rPr dirty="0" sz="1500" i="1">
                <a:solidFill>
                  <a:srgbClr val="FD6300"/>
                </a:solidFill>
                <a:latin typeface="Carlito"/>
                <a:cs typeface="Carlito"/>
              </a:rPr>
              <a:t>*</a:t>
            </a:r>
            <a:r>
              <a:rPr dirty="0" sz="1500" spc="-20" i="1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i="1">
                <a:solidFill>
                  <a:srgbClr val="FD6300"/>
                </a:solidFill>
                <a:latin typeface="Carlito"/>
                <a:cs typeface="Carlito"/>
              </a:rPr>
              <a:t>Bemærk:</a:t>
            </a:r>
            <a:r>
              <a:rPr dirty="0" sz="1500" spc="-30" i="1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spc="-10" i="1">
                <a:solidFill>
                  <a:srgbClr val="FD6300"/>
                </a:solidFill>
                <a:latin typeface="Carlito"/>
                <a:cs typeface="Carlito"/>
              </a:rPr>
              <a:t>Vejledning</a:t>
            </a:r>
            <a:r>
              <a:rPr dirty="0" sz="1500" spc="-20" i="1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i="1">
                <a:solidFill>
                  <a:srgbClr val="FD6300"/>
                </a:solidFill>
                <a:latin typeface="Carlito"/>
                <a:cs typeface="Carlito"/>
              </a:rPr>
              <a:t>om</a:t>
            </a:r>
            <a:r>
              <a:rPr dirty="0" sz="1500" spc="-10" i="1">
                <a:solidFill>
                  <a:srgbClr val="FD6300"/>
                </a:solidFill>
                <a:latin typeface="Carlito"/>
                <a:cs typeface="Carlito"/>
              </a:rPr>
              <a:t> funktionsafprøvning</a:t>
            </a:r>
            <a:r>
              <a:rPr dirty="0" sz="1500" spc="25" i="1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i="1">
                <a:solidFill>
                  <a:srgbClr val="FD6300"/>
                </a:solidFill>
                <a:latin typeface="Carlito"/>
                <a:cs typeface="Carlito"/>
              </a:rPr>
              <a:t>er</a:t>
            </a:r>
            <a:r>
              <a:rPr dirty="0" sz="1500" spc="-35" i="1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i="1">
                <a:solidFill>
                  <a:srgbClr val="FD6300"/>
                </a:solidFill>
                <a:latin typeface="Carlito"/>
                <a:cs typeface="Carlito"/>
              </a:rPr>
              <a:t>forankret</a:t>
            </a:r>
            <a:r>
              <a:rPr dirty="0" sz="1500" spc="-5" i="1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i="1">
                <a:solidFill>
                  <a:srgbClr val="FD6300"/>
                </a:solidFill>
                <a:latin typeface="Carlito"/>
                <a:cs typeface="Carlito"/>
              </a:rPr>
              <a:t>i</a:t>
            </a:r>
            <a:r>
              <a:rPr dirty="0" sz="1500" spc="-10" i="1">
                <a:solidFill>
                  <a:srgbClr val="FD6300"/>
                </a:solidFill>
                <a:latin typeface="Carlito"/>
                <a:cs typeface="Carlito"/>
              </a:rPr>
              <a:t> Kapitel</a:t>
            </a:r>
            <a:r>
              <a:rPr dirty="0" sz="1500" spc="-25" i="1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i="1">
                <a:solidFill>
                  <a:srgbClr val="FD6300"/>
                </a:solidFill>
                <a:latin typeface="Carlito"/>
                <a:cs typeface="Carlito"/>
              </a:rPr>
              <a:t>11,</a:t>
            </a:r>
            <a:r>
              <a:rPr dirty="0" sz="1500" spc="-15" i="1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spc="-10" i="1">
                <a:solidFill>
                  <a:srgbClr val="FD6300"/>
                </a:solidFill>
                <a:latin typeface="Carlito"/>
                <a:cs typeface="Carlito"/>
              </a:rPr>
              <a:t>Energiforbrug</a:t>
            </a:r>
            <a:r>
              <a:rPr dirty="0" sz="1500" spc="15" i="1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spc="-25" i="1">
                <a:solidFill>
                  <a:srgbClr val="FD6300"/>
                </a:solidFill>
                <a:latin typeface="Carlito"/>
                <a:cs typeface="Carlito"/>
              </a:rPr>
              <a:t>og</a:t>
            </a:r>
            <a:r>
              <a:rPr dirty="0" sz="1500" spc="-25" i="1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spc="-10" i="1">
                <a:solidFill>
                  <a:srgbClr val="FD6300"/>
                </a:solidFill>
                <a:latin typeface="Carlito"/>
                <a:cs typeface="Carlito"/>
              </a:rPr>
              <a:t>klimapåvirkning</a:t>
            </a:r>
            <a:endParaRPr sz="1500">
              <a:latin typeface="Carlito"/>
              <a:cs typeface="Carlito"/>
            </a:endParaRPr>
          </a:p>
        </p:txBody>
      </p:sp>
      <p:pic>
        <p:nvPicPr>
          <p:cNvPr id="5" name="object 5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36788" y="1600897"/>
            <a:ext cx="3488397" cy="39598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16519" y="2285619"/>
            <a:ext cx="3928935" cy="22867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Hvorfor</a:t>
            </a:r>
            <a:r>
              <a:rPr dirty="0" spc="-105"/>
              <a:t> </a:t>
            </a:r>
            <a:r>
              <a:rPr dirty="0"/>
              <a:t>gør</a:t>
            </a:r>
            <a:r>
              <a:rPr dirty="0" spc="-105"/>
              <a:t> </a:t>
            </a:r>
            <a:r>
              <a:rPr dirty="0"/>
              <a:t>vi</a:t>
            </a:r>
            <a:r>
              <a:rPr dirty="0" spc="-114"/>
              <a:t> </a:t>
            </a:r>
            <a:r>
              <a:rPr dirty="0"/>
              <a:t>det?</a:t>
            </a:r>
            <a:r>
              <a:rPr dirty="0" spc="-100"/>
              <a:t> </a:t>
            </a:r>
            <a:r>
              <a:rPr dirty="0" sz="2200"/>
              <a:t>(Hvad</a:t>
            </a:r>
            <a:r>
              <a:rPr dirty="0" sz="2200" spc="-55"/>
              <a:t> </a:t>
            </a:r>
            <a:r>
              <a:rPr dirty="0" sz="2200"/>
              <a:t>siger</a:t>
            </a:r>
            <a:r>
              <a:rPr dirty="0" sz="2200" spc="-65"/>
              <a:t> </a:t>
            </a:r>
            <a:r>
              <a:rPr dirty="0" sz="2200"/>
              <a:t>loven?</a:t>
            </a:r>
            <a:r>
              <a:rPr dirty="0" sz="2200" spc="-40"/>
              <a:t> </a:t>
            </a:r>
            <a:r>
              <a:rPr dirty="0" sz="2200"/>
              <a:t>fortsat</a:t>
            </a:r>
            <a:r>
              <a:rPr dirty="0" sz="2200" spc="-25"/>
              <a:t> </a:t>
            </a:r>
            <a:r>
              <a:rPr dirty="0" sz="2200" spc="-50"/>
              <a:t>)</a:t>
            </a:r>
            <a:endParaRPr sz="2200"/>
          </a:p>
        </p:txBody>
      </p:sp>
      <p:sp>
        <p:nvSpPr>
          <p:cNvPr id="3" name="object 3" descr=""/>
          <p:cNvSpPr txBox="1"/>
          <p:nvPr/>
        </p:nvSpPr>
        <p:spPr>
          <a:xfrm>
            <a:off x="625280" y="1604146"/>
            <a:ext cx="7239000" cy="3286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572260">
              <a:lnSpc>
                <a:spcPct val="107000"/>
              </a:lnSpc>
              <a:spcBef>
                <a:spcPts val="95"/>
              </a:spcBef>
            </a:pP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Bygningsreglementet</a:t>
            </a:r>
            <a:r>
              <a:rPr dirty="0" sz="20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BR</a:t>
            </a:r>
            <a:r>
              <a:rPr dirty="0" sz="2000" spc="-3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18,</a:t>
            </a:r>
            <a:r>
              <a:rPr dirty="0" sz="2000" spc="-4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Kapitel</a:t>
            </a:r>
            <a:r>
              <a:rPr dirty="0" sz="20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11</a:t>
            </a:r>
            <a:r>
              <a:rPr dirty="0" sz="20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20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Vejledning</a:t>
            </a:r>
            <a:r>
              <a:rPr dirty="0" sz="20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25">
                <a:solidFill>
                  <a:srgbClr val="FD6300"/>
                </a:solidFill>
                <a:latin typeface="Carlito"/>
                <a:cs typeface="Carlito"/>
              </a:rPr>
              <a:t>om </a:t>
            </a: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Funktionsafprøvning</a:t>
            </a:r>
            <a:r>
              <a:rPr dirty="0" sz="2000" spc="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20">
                <a:solidFill>
                  <a:srgbClr val="FD6300"/>
                </a:solidFill>
                <a:latin typeface="Carlito"/>
                <a:cs typeface="Carlito"/>
              </a:rPr>
              <a:t>(1.5)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2000">
              <a:latin typeface="Carlito"/>
              <a:cs typeface="Carlito"/>
            </a:endParaRPr>
          </a:p>
          <a:p>
            <a:pPr marL="12700" marR="5080">
              <a:lnSpc>
                <a:spcPct val="107000"/>
              </a:lnSpc>
            </a:pPr>
            <a:r>
              <a:rPr dirty="0" sz="2000" b="1" i="1">
                <a:latin typeface="Carlito"/>
                <a:cs typeface="Carlito"/>
              </a:rPr>
              <a:t>Baggrunden</a:t>
            </a:r>
            <a:r>
              <a:rPr dirty="0" sz="2000" spc="-75" b="1" i="1">
                <a:latin typeface="Carlito"/>
                <a:cs typeface="Carlito"/>
              </a:rPr>
              <a:t> </a:t>
            </a:r>
            <a:r>
              <a:rPr dirty="0" sz="2000" b="1" i="1">
                <a:latin typeface="Carlito"/>
                <a:cs typeface="Carlito"/>
              </a:rPr>
              <a:t>for</a:t>
            </a:r>
            <a:r>
              <a:rPr dirty="0" sz="2000" spc="-40" b="1" i="1">
                <a:latin typeface="Carlito"/>
                <a:cs typeface="Carlito"/>
              </a:rPr>
              <a:t> </a:t>
            </a:r>
            <a:r>
              <a:rPr dirty="0" sz="2000" b="1" i="1">
                <a:latin typeface="Carlito"/>
                <a:cs typeface="Carlito"/>
              </a:rPr>
              <a:t>kravet</a:t>
            </a:r>
            <a:r>
              <a:rPr dirty="0" sz="2000" spc="-50" b="1" i="1">
                <a:latin typeface="Carlito"/>
                <a:cs typeface="Carlito"/>
              </a:rPr>
              <a:t> </a:t>
            </a:r>
            <a:r>
              <a:rPr dirty="0" sz="2000" b="1" i="1">
                <a:latin typeface="Carlito"/>
                <a:cs typeface="Carlito"/>
              </a:rPr>
              <a:t>er</a:t>
            </a:r>
            <a:r>
              <a:rPr dirty="0" sz="2000" i="1">
                <a:latin typeface="Carlito"/>
                <a:cs typeface="Carlito"/>
              </a:rPr>
              <a:t>,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at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nybyggerier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og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større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renoveringer</a:t>
            </a:r>
            <a:r>
              <a:rPr dirty="0" sz="2000" spc="-65" i="1">
                <a:latin typeface="Carlito"/>
                <a:cs typeface="Carlito"/>
              </a:rPr>
              <a:t> </a:t>
            </a:r>
            <a:r>
              <a:rPr dirty="0" sz="2000" spc="-20" i="1">
                <a:latin typeface="Carlito"/>
                <a:cs typeface="Carlito"/>
              </a:rPr>
              <a:t>ofte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bliver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afleveret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med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alvorlige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fejl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de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tekniske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spc="-20" i="1">
                <a:latin typeface="Carlito"/>
                <a:cs typeface="Carlito"/>
              </a:rPr>
              <a:t>installationer.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Dette</a:t>
            </a:r>
            <a:r>
              <a:rPr dirty="0" sz="2000" spc="-4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spc="-25" b="1" i="1">
                <a:solidFill>
                  <a:srgbClr val="FF0000"/>
                </a:solidFill>
                <a:latin typeface="Carlito"/>
                <a:cs typeface="Carlito"/>
              </a:rPr>
              <a:t>kan</a:t>
            </a:r>
            <a:r>
              <a:rPr dirty="0" sz="2000" spc="-2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føre</a:t>
            </a:r>
            <a:r>
              <a:rPr dirty="0" sz="2000" spc="-2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til</a:t>
            </a:r>
            <a:r>
              <a:rPr dirty="0" sz="2000" spc="-3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et</a:t>
            </a:r>
            <a:r>
              <a:rPr dirty="0" sz="2000" spc="-2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forringet</a:t>
            </a:r>
            <a:r>
              <a:rPr dirty="0" sz="2000" spc="-5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indeklima</a:t>
            </a:r>
            <a:r>
              <a:rPr dirty="0" sz="2000" spc="-3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og</a:t>
            </a:r>
            <a:r>
              <a:rPr dirty="0" sz="2000" spc="-2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et</a:t>
            </a:r>
            <a:r>
              <a:rPr dirty="0" sz="2000" spc="-2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spc="-10" b="1" i="1">
                <a:solidFill>
                  <a:srgbClr val="FF0000"/>
                </a:solidFill>
                <a:latin typeface="Carlito"/>
                <a:cs typeface="Carlito"/>
              </a:rPr>
              <a:t>energiforbrug,</a:t>
            </a:r>
            <a:r>
              <a:rPr dirty="0" sz="2000" spc="-5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der</a:t>
            </a:r>
            <a:r>
              <a:rPr dirty="0" sz="2000" spc="-2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spc="-10" b="1" i="1">
                <a:solidFill>
                  <a:srgbClr val="FF0000"/>
                </a:solidFill>
                <a:latin typeface="Carlito"/>
                <a:cs typeface="Carlito"/>
              </a:rPr>
              <a:t>ligger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væsentligt</a:t>
            </a:r>
            <a:r>
              <a:rPr dirty="0" sz="2000" spc="-6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højere</a:t>
            </a:r>
            <a:r>
              <a:rPr dirty="0" sz="2000" spc="-3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end</a:t>
            </a:r>
            <a:r>
              <a:rPr dirty="0" sz="2000" spc="-4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b="1" i="1">
                <a:solidFill>
                  <a:srgbClr val="FF0000"/>
                </a:solidFill>
                <a:latin typeface="Carlito"/>
                <a:cs typeface="Carlito"/>
              </a:rPr>
              <a:t>forventet.</a:t>
            </a:r>
            <a:r>
              <a:rPr dirty="0" sz="2000" spc="-3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Funktionsafprøvningen</a:t>
            </a:r>
            <a:r>
              <a:rPr dirty="0" sz="2000" spc="-65" i="1">
                <a:latin typeface="Carlito"/>
                <a:cs typeface="Carlito"/>
              </a:rPr>
              <a:t> </a:t>
            </a:r>
            <a:r>
              <a:rPr dirty="0" sz="2000" spc="-20" i="1">
                <a:latin typeface="Carlito"/>
                <a:cs typeface="Carlito"/>
              </a:rPr>
              <a:t>skal</a:t>
            </a:r>
            <a:r>
              <a:rPr dirty="0" sz="2000" spc="50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eftervise,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om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de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spc="-20" i="1">
                <a:latin typeface="Carlito"/>
                <a:cs typeface="Carlito"/>
              </a:rPr>
              <a:t>antagelser,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der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blev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anvendt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ved</a:t>
            </a:r>
            <a:r>
              <a:rPr dirty="0" sz="2000" spc="-3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projekteringen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af </a:t>
            </a:r>
            <a:r>
              <a:rPr dirty="0" sz="2000" i="1">
                <a:latin typeface="Carlito"/>
                <a:cs typeface="Carlito"/>
              </a:rPr>
              <a:t>byggeriet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og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er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anvendt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</a:t>
            </a:r>
            <a:r>
              <a:rPr dirty="0" sz="2000" spc="-10" i="1">
                <a:latin typeface="Carlito"/>
                <a:cs typeface="Carlito"/>
              </a:rPr>
              <a:t> byggeansøgningen</a:t>
            </a:r>
            <a:r>
              <a:rPr dirty="0" sz="2000" spc="-5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som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grundlag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for </a:t>
            </a:r>
            <a:r>
              <a:rPr dirty="0" sz="2000" spc="-10" i="1">
                <a:latin typeface="Carlito"/>
                <a:cs typeface="Carlito"/>
              </a:rPr>
              <a:t>byggetilladelsen,</a:t>
            </a:r>
            <a:r>
              <a:rPr dirty="0" sz="2000" spc="-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er</a:t>
            </a:r>
            <a:r>
              <a:rPr dirty="0" sz="2000" spc="2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overholdt.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4" name="object 4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36788" y="1600897"/>
            <a:ext cx="3488397" cy="3959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Krav</a:t>
            </a:r>
            <a:r>
              <a:rPr dirty="0" spc="-85"/>
              <a:t> </a:t>
            </a:r>
            <a:r>
              <a:rPr dirty="0"/>
              <a:t>til</a:t>
            </a:r>
            <a:r>
              <a:rPr dirty="0" spc="-60"/>
              <a:t> </a:t>
            </a:r>
            <a:r>
              <a:rPr dirty="0"/>
              <a:t>lys</a:t>
            </a:r>
            <a:r>
              <a:rPr dirty="0" spc="-80"/>
              <a:t> </a:t>
            </a:r>
            <a:r>
              <a:rPr dirty="0"/>
              <a:t>og</a:t>
            </a:r>
            <a:r>
              <a:rPr dirty="0" spc="-60"/>
              <a:t> </a:t>
            </a:r>
            <a:r>
              <a:rPr dirty="0"/>
              <a:t>udsyn</a:t>
            </a:r>
            <a:r>
              <a:rPr dirty="0" spc="-50"/>
              <a:t> </a:t>
            </a:r>
            <a:r>
              <a:rPr dirty="0"/>
              <a:t>–</a:t>
            </a:r>
            <a:r>
              <a:rPr dirty="0" spc="-75"/>
              <a:t> </a:t>
            </a:r>
            <a:r>
              <a:rPr dirty="0" spc="-20"/>
              <a:t>BR18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955380" y="3808755"/>
            <a:ext cx="4011295" cy="311150"/>
          </a:xfrm>
          <a:custGeom>
            <a:avLst/>
            <a:gdLst/>
            <a:ahLst/>
            <a:cxnLst/>
            <a:rect l="l" t="t" r="r" b="b"/>
            <a:pathLst>
              <a:path w="4011295" h="311150">
                <a:moveTo>
                  <a:pt x="4011168" y="0"/>
                </a:moveTo>
                <a:lnTo>
                  <a:pt x="0" y="0"/>
                </a:lnTo>
                <a:lnTo>
                  <a:pt x="0" y="310895"/>
                </a:lnTo>
                <a:lnTo>
                  <a:pt x="4011168" y="310895"/>
                </a:lnTo>
                <a:lnTo>
                  <a:pt x="401116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25939" y="1504479"/>
            <a:ext cx="7553325" cy="3263900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2000" spc="-10">
                <a:solidFill>
                  <a:srgbClr val="404040"/>
                </a:solidFill>
                <a:latin typeface="Carlito"/>
                <a:cs typeface="Carlito"/>
              </a:rPr>
              <a:t>Bygningsreglementet</a:t>
            </a:r>
            <a:r>
              <a:rPr dirty="0" sz="2000" spc="-45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404040"/>
                </a:solidFill>
                <a:latin typeface="Carlito"/>
                <a:cs typeface="Carlito"/>
              </a:rPr>
              <a:t>BR</a:t>
            </a:r>
            <a:r>
              <a:rPr dirty="0" sz="2000" spc="-4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404040"/>
                </a:solidFill>
                <a:latin typeface="Carlito"/>
                <a:cs typeface="Carlito"/>
              </a:rPr>
              <a:t>18,</a:t>
            </a:r>
            <a:r>
              <a:rPr dirty="0" sz="2000" spc="-55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404040"/>
                </a:solidFill>
                <a:latin typeface="Carlito"/>
                <a:cs typeface="Carlito"/>
              </a:rPr>
              <a:t>Kapitel</a:t>
            </a:r>
            <a:r>
              <a:rPr dirty="0" sz="2000" spc="-25">
                <a:solidFill>
                  <a:srgbClr val="404040"/>
                </a:solidFill>
                <a:latin typeface="Carlito"/>
                <a:cs typeface="Carlito"/>
              </a:rPr>
              <a:t> 18:</a:t>
            </a:r>
            <a:endParaRPr sz="2000">
              <a:latin typeface="Carlito"/>
              <a:cs typeface="Carlito"/>
            </a:endParaRPr>
          </a:p>
          <a:p>
            <a:pPr marL="283845" marR="5080">
              <a:lnSpc>
                <a:spcPct val="107000"/>
              </a:lnSpc>
              <a:spcBef>
                <a:spcPts val="790"/>
              </a:spcBef>
            </a:pPr>
            <a:r>
              <a:rPr dirty="0" sz="2000">
                <a:solidFill>
                  <a:srgbClr val="FD8200"/>
                </a:solidFill>
                <a:latin typeface="Carlito"/>
                <a:cs typeface="Carlito"/>
              </a:rPr>
              <a:t>§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377</a:t>
            </a:r>
            <a:r>
              <a:rPr dirty="0" sz="2000">
                <a:solidFill>
                  <a:srgbClr val="FD8200"/>
                </a:solidFill>
                <a:latin typeface="Carlito"/>
                <a:cs typeface="Carlito"/>
              </a:rPr>
              <a:t>:</a:t>
            </a:r>
            <a:r>
              <a:rPr dirty="0" sz="2000" spc="-55">
                <a:solidFill>
                  <a:srgbClr val="FD820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bygninger</a:t>
            </a:r>
            <a:r>
              <a:rPr dirty="0" sz="2000" spc="-7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skal</a:t>
            </a:r>
            <a:r>
              <a:rPr dirty="0" sz="2000" spc="-6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være</a:t>
            </a:r>
            <a:r>
              <a:rPr dirty="0" sz="20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lysforhold,</a:t>
            </a:r>
            <a:r>
              <a:rPr dirty="0" sz="2000" spc="-5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z="2000" spc="-6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20" i="1">
                <a:solidFill>
                  <a:srgbClr val="404040"/>
                </a:solidFill>
                <a:latin typeface="Carlito"/>
                <a:cs typeface="Carlito"/>
              </a:rPr>
              <a:t>sikrer,</a:t>
            </a:r>
            <a:r>
              <a:rPr dirty="0" sz="20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at</a:t>
            </a:r>
            <a:r>
              <a:rPr dirty="0" sz="20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z="2000" spc="-6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ikke</a:t>
            </a:r>
            <a:r>
              <a:rPr dirty="0" sz="20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opstår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risiko</a:t>
            </a:r>
            <a:r>
              <a:rPr dirty="0" sz="20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for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personers</a:t>
            </a:r>
            <a:r>
              <a:rPr dirty="0" sz="2000" spc="-7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sikkerhed</a:t>
            </a:r>
            <a:r>
              <a:rPr dirty="0" sz="2000" spc="-5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og</a:t>
            </a:r>
            <a:r>
              <a:rPr dirty="0" sz="2000" spc="-5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sundhed,</a:t>
            </a:r>
            <a:r>
              <a:rPr dirty="0" sz="2000" spc="-7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eller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komfortmæssige</a:t>
            </a:r>
            <a:r>
              <a:rPr dirty="0" sz="20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gener.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Det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skal</a:t>
            </a:r>
            <a:r>
              <a:rPr dirty="0" sz="20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sikres,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at</a:t>
            </a:r>
            <a:r>
              <a:rPr dirty="0" sz="20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z="20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er</a:t>
            </a:r>
            <a:r>
              <a:rPr dirty="0" sz="20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tilstrækkeligt</a:t>
            </a:r>
            <a:r>
              <a:rPr dirty="0" sz="2000" spc="-1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dagslys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og</a:t>
            </a:r>
            <a:r>
              <a:rPr dirty="0" sz="20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udsyn</a:t>
            </a:r>
            <a:r>
              <a:rPr dirty="0" sz="2000" spc="-6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20" i="1">
                <a:solidFill>
                  <a:srgbClr val="404040"/>
                </a:solidFill>
                <a:latin typeface="Carlito"/>
                <a:cs typeface="Carlito"/>
              </a:rPr>
              <a:t>samt 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tilstrækkelig</a:t>
            </a:r>
            <a:r>
              <a:rPr dirty="0" sz="20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elektrisk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belysning</a:t>
            </a:r>
            <a:r>
              <a:rPr dirty="0" sz="2000" spc="-7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dirty="0" sz="20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forhold</a:t>
            </a:r>
            <a:r>
              <a:rPr dirty="0" sz="2000" spc="-6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til</a:t>
            </a:r>
            <a:r>
              <a:rPr dirty="0" sz="20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anvendelsen.</a:t>
            </a:r>
            <a:endParaRPr sz="2000">
              <a:latin typeface="Carlito"/>
              <a:cs typeface="Carlito"/>
            </a:endParaRPr>
          </a:p>
          <a:p>
            <a:pPr marL="283845" marR="81915">
              <a:lnSpc>
                <a:spcPct val="107000"/>
              </a:lnSpc>
              <a:spcBef>
                <a:spcPts val="805"/>
              </a:spcBef>
            </a:pPr>
            <a:r>
              <a:rPr dirty="0" sz="2000">
                <a:solidFill>
                  <a:srgbClr val="FD6300"/>
                </a:solidFill>
                <a:latin typeface="Times New Roman"/>
                <a:cs typeface="Times New Roman"/>
              </a:rPr>
              <a:t>§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379:</a:t>
            </a:r>
            <a:r>
              <a:rPr dirty="0" sz="2000" spc="-3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Arbejdsrum,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opholdsrum</a:t>
            </a:r>
            <a:r>
              <a:rPr dirty="0" sz="20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dirty="0" sz="2000" spc="-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20" i="1">
                <a:solidFill>
                  <a:srgbClr val="404040"/>
                </a:solidFill>
                <a:latin typeface="Carlito"/>
                <a:cs typeface="Carlito"/>
              </a:rPr>
              <a:t>institutioner,</a:t>
            </a:r>
            <a:r>
              <a:rPr dirty="0" sz="2000" spc="-1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undervisningslokaler,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spiserum,</a:t>
            </a:r>
            <a:r>
              <a:rPr dirty="0" sz="2000" spc="-7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dirty="0" sz="20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det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følgende</a:t>
            </a:r>
            <a:r>
              <a:rPr dirty="0" sz="2000" spc="-7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benævnt</a:t>
            </a:r>
            <a:r>
              <a:rPr dirty="0" sz="2000" spc="-6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arbejdsrum</a:t>
            </a:r>
            <a:r>
              <a:rPr dirty="0" sz="2000" spc="-7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35" i="1">
                <a:solidFill>
                  <a:srgbClr val="404040"/>
                </a:solidFill>
                <a:latin typeface="Carlito"/>
                <a:cs typeface="Carlito"/>
              </a:rPr>
              <a:t>mv.,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samt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beboelsesrum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og</a:t>
            </a:r>
            <a:r>
              <a:rPr dirty="0" sz="20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20" i="1">
                <a:solidFill>
                  <a:srgbClr val="404040"/>
                </a:solidFill>
                <a:latin typeface="Carlito"/>
                <a:cs typeface="Carlito"/>
              </a:rPr>
              <a:t>køkken</a:t>
            </a:r>
            <a:r>
              <a:rPr dirty="0" sz="2000" spc="-1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skal</a:t>
            </a:r>
            <a:r>
              <a:rPr dirty="0" sz="20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have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en</a:t>
            </a:r>
            <a:r>
              <a:rPr dirty="0" sz="20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sådan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tilgang</a:t>
            </a:r>
            <a:r>
              <a:rPr dirty="0" sz="20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af</a:t>
            </a:r>
            <a:r>
              <a:rPr dirty="0" sz="20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dagslys,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at</a:t>
            </a:r>
            <a:r>
              <a:rPr dirty="0" sz="2000" spc="-2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i="1">
                <a:solidFill>
                  <a:srgbClr val="404040"/>
                </a:solidFill>
                <a:latin typeface="Carlito"/>
                <a:cs typeface="Carlito"/>
              </a:rPr>
              <a:t>rummene</a:t>
            </a:r>
            <a:r>
              <a:rPr dirty="0" sz="20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25" i="1">
                <a:solidFill>
                  <a:srgbClr val="404040"/>
                </a:solidFill>
                <a:latin typeface="Carlito"/>
                <a:cs typeface="Carlito"/>
              </a:rPr>
              <a:t>er 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tilstrækkeligt</a:t>
            </a:r>
            <a:r>
              <a:rPr dirty="0" sz="2000" spc="-9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2000" spc="-10" i="1">
                <a:solidFill>
                  <a:srgbClr val="404040"/>
                </a:solidFill>
                <a:latin typeface="Carlito"/>
                <a:cs typeface="Carlito"/>
              </a:rPr>
              <a:t>belyste.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2002" y="4583353"/>
            <a:ext cx="3239884" cy="140000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Krav</a:t>
            </a:r>
            <a:r>
              <a:rPr dirty="0" spc="-75"/>
              <a:t> </a:t>
            </a:r>
            <a:r>
              <a:rPr dirty="0"/>
              <a:t>til</a:t>
            </a:r>
            <a:r>
              <a:rPr dirty="0" spc="-55"/>
              <a:t> </a:t>
            </a:r>
            <a:r>
              <a:rPr dirty="0"/>
              <a:t>lys</a:t>
            </a:r>
            <a:r>
              <a:rPr dirty="0" spc="-70"/>
              <a:t> </a:t>
            </a:r>
            <a:r>
              <a:rPr dirty="0"/>
              <a:t>og</a:t>
            </a:r>
            <a:r>
              <a:rPr dirty="0" spc="-50"/>
              <a:t> </a:t>
            </a:r>
            <a:r>
              <a:rPr dirty="0"/>
              <a:t>udsyn</a:t>
            </a:r>
            <a:r>
              <a:rPr dirty="0" spc="-45"/>
              <a:t> </a:t>
            </a:r>
            <a:r>
              <a:rPr dirty="0"/>
              <a:t>–</a:t>
            </a:r>
            <a:r>
              <a:rPr dirty="0" spc="-60"/>
              <a:t> </a:t>
            </a:r>
            <a:r>
              <a:rPr dirty="0"/>
              <a:t>BR18</a:t>
            </a:r>
            <a:r>
              <a:rPr dirty="0" spc="-75"/>
              <a:t> </a:t>
            </a:r>
            <a:r>
              <a:rPr dirty="0" sz="1800" spc="-10"/>
              <a:t>fortsat</a:t>
            </a:r>
            <a:endParaRPr sz="1800"/>
          </a:p>
        </p:txBody>
      </p:sp>
      <p:sp>
        <p:nvSpPr>
          <p:cNvPr id="3" name="object 3" descr=""/>
          <p:cNvSpPr txBox="1"/>
          <p:nvPr/>
        </p:nvSpPr>
        <p:spPr>
          <a:xfrm>
            <a:off x="625939" y="1625879"/>
            <a:ext cx="40735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latin typeface="Carlito"/>
                <a:cs typeface="Carlito"/>
              </a:rPr>
              <a:t>Bygningsreglementet</a:t>
            </a:r>
            <a:r>
              <a:rPr dirty="0" sz="2000" spc="-4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BR</a:t>
            </a:r>
            <a:r>
              <a:rPr dirty="0" sz="2000" spc="-40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18,</a:t>
            </a:r>
            <a:r>
              <a:rPr dirty="0" sz="2000" spc="-5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Kapitel</a:t>
            </a:r>
            <a:r>
              <a:rPr dirty="0" sz="2000" spc="-25">
                <a:latin typeface="Carlito"/>
                <a:cs typeface="Carlito"/>
              </a:rPr>
              <a:t> 18: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97245" y="2052689"/>
            <a:ext cx="22720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D6300"/>
                </a:solidFill>
                <a:latin typeface="Times New Roman"/>
                <a:cs typeface="Times New Roman"/>
              </a:rPr>
              <a:t>§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382:</a:t>
            </a:r>
            <a:r>
              <a:rPr dirty="0" sz="2000" spc="-5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Arbejdsrum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mv.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212680" y="2075967"/>
            <a:ext cx="4135120" cy="31115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320"/>
              </a:lnSpc>
            </a:pPr>
            <a:r>
              <a:rPr dirty="0" sz="2000" i="1">
                <a:latin typeface="Carlito"/>
                <a:cs typeface="Carlito"/>
              </a:rPr>
              <a:t>(arbejdsrum,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opholdsrum</a:t>
            </a:r>
            <a:r>
              <a:rPr dirty="0" sz="2000" spc="-6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institutioner,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09916" y="2386863"/>
            <a:ext cx="3218815" cy="32639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dirty="0" sz="2000" spc="-20" i="1">
                <a:latin typeface="Carlito"/>
                <a:cs typeface="Carlito"/>
              </a:rPr>
              <a:t>undervisningslokaler,</a:t>
            </a:r>
            <a:r>
              <a:rPr dirty="0" sz="2000" spc="9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spiserum)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170981" y="2378714"/>
            <a:ext cx="281368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i="1">
                <a:latin typeface="Carlito"/>
                <a:cs typeface="Carlito"/>
              </a:rPr>
              <a:t>og</a:t>
            </a:r>
            <a:r>
              <a:rPr dirty="0" sz="2000" spc="-6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fælles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adgangsveje</a:t>
            </a:r>
            <a:r>
              <a:rPr dirty="0" sz="2000" spc="-95" i="1">
                <a:latin typeface="Carlito"/>
                <a:cs typeface="Carlito"/>
              </a:rPr>
              <a:t> </a:t>
            </a:r>
            <a:r>
              <a:rPr dirty="0" sz="2000" spc="-20" i="1">
                <a:latin typeface="Carlito"/>
                <a:cs typeface="Carlito"/>
              </a:rPr>
              <a:t>skal: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97219" y="2786364"/>
            <a:ext cx="7305040" cy="25114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7000"/>
              </a:lnSpc>
              <a:spcBef>
                <a:spcPts val="95"/>
              </a:spcBef>
              <a:buAutoNum type="arabicPeriod"/>
              <a:tabLst>
                <a:tab pos="355600" algn="l"/>
              </a:tabLst>
            </a:pPr>
            <a:r>
              <a:rPr dirty="0" sz="2000" i="1">
                <a:latin typeface="Carlito"/>
                <a:cs typeface="Carlito"/>
              </a:rPr>
              <a:t>Have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elektrisk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belysning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</a:t>
            </a:r>
            <a:r>
              <a:rPr dirty="0" sz="2000" spc="-3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fornødent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omfang.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Arbejdspladsbelysning</a:t>
            </a:r>
            <a:r>
              <a:rPr dirty="0" sz="2000" spc="-1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skal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udføres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overensstemmelse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med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DS/EN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12464-</a:t>
            </a:r>
            <a:r>
              <a:rPr dirty="0" sz="2000" i="1">
                <a:latin typeface="Carlito"/>
                <a:cs typeface="Carlito"/>
              </a:rPr>
              <a:t>1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Lys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og </a:t>
            </a:r>
            <a:r>
              <a:rPr dirty="0" sz="2000" i="1">
                <a:latin typeface="Carlito"/>
                <a:cs typeface="Carlito"/>
              </a:rPr>
              <a:t>belysning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–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Belysning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ved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arbejdspladser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–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Del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1: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Indendørs arbejdspladser.</a:t>
            </a:r>
            <a:endParaRPr sz="2000">
              <a:latin typeface="Carlito"/>
              <a:cs typeface="Carlito"/>
            </a:endParaRPr>
          </a:p>
          <a:p>
            <a:pPr marL="354965" indent="-342265">
              <a:lnSpc>
                <a:spcPct val="100000"/>
              </a:lnSpc>
              <a:spcBef>
                <a:spcPts val="975"/>
              </a:spcBef>
              <a:buAutoNum type="arabicPeriod"/>
              <a:tabLst>
                <a:tab pos="354965" algn="l"/>
              </a:tabLst>
            </a:pPr>
            <a:r>
              <a:rPr dirty="0" sz="2000" spc="-10" i="1">
                <a:latin typeface="Carlito"/>
                <a:cs typeface="Carlito"/>
              </a:rPr>
              <a:t>Forsynes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med</a:t>
            </a:r>
            <a:r>
              <a:rPr dirty="0" sz="2000" spc="-10" i="1">
                <a:latin typeface="Carlito"/>
                <a:cs typeface="Carlito"/>
              </a:rPr>
              <a:t> energieffektiv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belysning.</a:t>
            </a:r>
            <a:endParaRPr sz="2000">
              <a:latin typeface="Carlito"/>
              <a:cs typeface="Carlito"/>
            </a:endParaRPr>
          </a:p>
          <a:p>
            <a:pPr marL="355600" marR="236854" indent="-342900">
              <a:lnSpc>
                <a:spcPct val="107000"/>
              </a:lnSpc>
              <a:spcBef>
                <a:spcPts val="795"/>
              </a:spcBef>
              <a:buAutoNum type="arabicPeriod"/>
              <a:tabLst>
                <a:tab pos="355600" algn="l"/>
              </a:tabLst>
            </a:pPr>
            <a:r>
              <a:rPr dirty="0" sz="2000" spc="-10" i="1">
                <a:latin typeface="Carlito"/>
                <a:cs typeface="Carlito"/>
              </a:rPr>
              <a:t>Forsynes</a:t>
            </a:r>
            <a:r>
              <a:rPr dirty="0" sz="2000" spc="-7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med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automatisk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dagslysstyring,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hvis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der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er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tilstrækkeligt</a:t>
            </a:r>
            <a:r>
              <a:rPr dirty="0" sz="2000" spc="-10" i="1">
                <a:latin typeface="Carlito"/>
                <a:cs typeface="Carlito"/>
              </a:rPr>
              <a:t> dagslys.</a:t>
            </a:r>
            <a:endParaRPr sz="2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Krav</a:t>
            </a:r>
            <a:r>
              <a:rPr dirty="0" spc="-75"/>
              <a:t> </a:t>
            </a:r>
            <a:r>
              <a:rPr dirty="0"/>
              <a:t>til</a:t>
            </a:r>
            <a:r>
              <a:rPr dirty="0" spc="-55"/>
              <a:t> </a:t>
            </a:r>
            <a:r>
              <a:rPr dirty="0"/>
              <a:t>lys</a:t>
            </a:r>
            <a:r>
              <a:rPr dirty="0" spc="-70"/>
              <a:t> </a:t>
            </a:r>
            <a:r>
              <a:rPr dirty="0"/>
              <a:t>og</a:t>
            </a:r>
            <a:r>
              <a:rPr dirty="0" spc="-50"/>
              <a:t> </a:t>
            </a:r>
            <a:r>
              <a:rPr dirty="0"/>
              <a:t>udsyn</a:t>
            </a:r>
            <a:r>
              <a:rPr dirty="0" spc="-45"/>
              <a:t> </a:t>
            </a:r>
            <a:r>
              <a:rPr dirty="0"/>
              <a:t>–</a:t>
            </a:r>
            <a:r>
              <a:rPr dirty="0" spc="-60"/>
              <a:t> </a:t>
            </a:r>
            <a:r>
              <a:rPr dirty="0"/>
              <a:t>BR18</a:t>
            </a:r>
            <a:r>
              <a:rPr dirty="0" spc="-75"/>
              <a:t> </a:t>
            </a:r>
            <a:r>
              <a:rPr dirty="0" sz="1800" spc="-10"/>
              <a:t>fortsat</a:t>
            </a:r>
            <a:endParaRPr sz="1800"/>
          </a:p>
        </p:txBody>
      </p:sp>
      <p:sp>
        <p:nvSpPr>
          <p:cNvPr id="3" name="object 3" descr=""/>
          <p:cNvSpPr txBox="1"/>
          <p:nvPr/>
        </p:nvSpPr>
        <p:spPr>
          <a:xfrm>
            <a:off x="625939" y="1504479"/>
            <a:ext cx="7480300" cy="3692525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2000" spc="-10">
                <a:latin typeface="Carlito"/>
                <a:cs typeface="Carlito"/>
              </a:rPr>
              <a:t>Bygningsreglementet</a:t>
            </a:r>
            <a:r>
              <a:rPr dirty="0" sz="2000" spc="-4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BR</a:t>
            </a:r>
            <a:r>
              <a:rPr dirty="0" sz="2000" spc="-40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18,</a:t>
            </a:r>
            <a:r>
              <a:rPr dirty="0" sz="2000" spc="-5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Kapitel</a:t>
            </a:r>
            <a:r>
              <a:rPr dirty="0" sz="2000" spc="-25">
                <a:latin typeface="Carlito"/>
                <a:cs typeface="Carlito"/>
              </a:rPr>
              <a:t> 18:</a:t>
            </a:r>
            <a:endParaRPr sz="2000">
              <a:latin typeface="Carlito"/>
              <a:cs typeface="Carlito"/>
            </a:endParaRPr>
          </a:p>
          <a:p>
            <a:pPr marL="283845">
              <a:lnSpc>
                <a:spcPct val="100000"/>
              </a:lnSpc>
              <a:spcBef>
                <a:spcPts val="960"/>
              </a:spcBef>
            </a:pPr>
            <a:r>
              <a:rPr dirty="0" sz="2000">
                <a:solidFill>
                  <a:srgbClr val="FD6300"/>
                </a:solidFill>
                <a:latin typeface="Times New Roman"/>
                <a:cs typeface="Times New Roman"/>
              </a:rPr>
              <a:t>§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382</a:t>
            </a:r>
            <a:r>
              <a:rPr dirty="0" sz="20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2000" spc="-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fortsat:</a:t>
            </a:r>
            <a:endParaRPr sz="2000">
              <a:latin typeface="Carlito"/>
              <a:cs typeface="Carlito"/>
            </a:endParaRPr>
          </a:p>
          <a:p>
            <a:pPr marL="626745" marR="238125" indent="-342900">
              <a:lnSpc>
                <a:spcPct val="107000"/>
              </a:lnSpc>
              <a:spcBef>
                <a:spcPts val="800"/>
              </a:spcBef>
              <a:buAutoNum type="arabicPeriod" startAt="4"/>
              <a:tabLst>
                <a:tab pos="626745" algn="l"/>
              </a:tabLst>
            </a:pPr>
            <a:r>
              <a:rPr dirty="0" sz="2000" i="1">
                <a:latin typeface="Carlito"/>
                <a:cs typeface="Carlito"/>
              </a:rPr>
              <a:t>Hvor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der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kun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er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lejlighedsvis</a:t>
            </a:r>
            <a:r>
              <a:rPr dirty="0" sz="2000" spc="-7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benyttelse,</a:t>
            </a:r>
            <a:r>
              <a:rPr dirty="0" sz="2000" spc="-6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forsynes</a:t>
            </a:r>
            <a:r>
              <a:rPr dirty="0" sz="2000" spc="-7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med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bevægelsesmeldere.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Bestemmelsen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gælder</a:t>
            </a:r>
            <a:r>
              <a:rPr dirty="0" sz="2000" spc="-1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også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baderum</a:t>
            </a:r>
            <a:r>
              <a:rPr dirty="0" sz="2000" spc="-25" i="1">
                <a:latin typeface="Carlito"/>
                <a:cs typeface="Carlito"/>
              </a:rPr>
              <a:t> og </a:t>
            </a:r>
            <a:r>
              <a:rPr dirty="0" sz="2000" spc="-10" i="1">
                <a:latin typeface="Carlito"/>
                <a:cs typeface="Carlito"/>
              </a:rPr>
              <a:t>toiletter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</a:t>
            </a:r>
            <a:r>
              <a:rPr dirty="0" sz="2000" spc="-3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tilknytning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til</a:t>
            </a:r>
            <a:r>
              <a:rPr dirty="0" sz="2000" spc="-3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arbejdsrum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spc="-45" i="1">
                <a:latin typeface="Carlito"/>
                <a:cs typeface="Carlito"/>
              </a:rPr>
              <a:t>mv.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Anvendelse</a:t>
            </a:r>
            <a:r>
              <a:rPr dirty="0" sz="2000" spc="-65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af </a:t>
            </a:r>
            <a:r>
              <a:rPr dirty="0" sz="2000" spc="-10" i="1">
                <a:latin typeface="Carlito"/>
                <a:cs typeface="Carlito"/>
              </a:rPr>
              <a:t>bevægelsesmeldere</a:t>
            </a:r>
            <a:r>
              <a:rPr dirty="0" sz="2000" spc="-7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kan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udelades,</a:t>
            </a:r>
            <a:r>
              <a:rPr dirty="0" sz="2000" spc="-7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hvor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slukning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af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lyset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kan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spc="-20" i="1">
                <a:latin typeface="Carlito"/>
                <a:cs typeface="Carlito"/>
              </a:rPr>
              <a:t>give </a:t>
            </a:r>
            <a:r>
              <a:rPr dirty="0" sz="2000" i="1">
                <a:latin typeface="Carlito"/>
                <a:cs typeface="Carlito"/>
              </a:rPr>
              <a:t>risiko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for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spc="-30" i="1">
                <a:latin typeface="Carlito"/>
                <a:cs typeface="Carlito"/>
              </a:rPr>
              <a:t>ulykker,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eller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hvor</a:t>
            </a:r>
            <a:r>
              <a:rPr dirty="0" sz="2000" spc="-6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lyskilderne</a:t>
            </a:r>
            <a:r>
              <a:rPr dirty="0" sz="2000" spc="-7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ikke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er</a:t>
            </a:r>
            <a:r>
              <a:rPr dirty="0" sz="2000" spc="-6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egnet</a:t>
            </a:r>
            <a:r>
              <a:rPr dirty="0" sz="2000" spc="-8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hertil.</a:t>
            </a:r>
            <a:endParaRPr sz="2000">
              <a:latin typeface="Carlito"/>
              <a:cs typeface="Carlito"/>
            </a:endParaRPr>
          </a:p>
          <a:p>
            <a:pPr marL="626745" marR="5080" indent="-342900">
              <a:lnSpc>
                <a:spcPct val="107000"/>
              </a:lnSpc>
              <a:spcBef>
                <a:spcPts val="810"/>
              </a:spcBef>
              <a:buAutoNum type="arabicPeriod" startAt="4"/>
              <a:tabLst>
                <a:tab pos="626745" algn="l"/>
              </a:tabLst>
            </a:pPr>
            <a:r>
              <a:rPr dirty="0" sz="2000" i="1">
                <a:latin typeface="Carlito"/>
                <a:cs typeface="Carlito"/>
              </a:rPr>
              <a:t>Udføres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med</a:t>
            </a:r>
            <a:r>
              <a:rPr dirty="0" sz="2000" spc="-5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belysningsanlæg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opdelt</a:t>
            </a:r>
            <a:r>
              <a:rPr dirty="0" sz="2000" spc="-7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</a:t>
            </a:r>
            <a:r>
              <a:rPr dirty="0" sz="2000" spc="-3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zoner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med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mulighed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for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benyttelse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efter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dagslysforhold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og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aktiviteter.</a:t>
            </a:r>
            <a:r>
              <a:rPr dirty="0" sz="2000" i="1">
                <a:latin typeface="Carlito"/>
                <a:cs typeface="Carlito"/>
              </a:rPr>
              <a:t> I</a:t>
            </a:r>
            <a:r>
              <a:rPr dirty="0" sz="2000" spc="-1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mindre</a:t>
            </a:r>
            <a:r>
              <a:rPr dirty="0" sz="2000" spc="-10" i="1">
                <a:latin typeface="Carlito"/>
                <a:cs typeface="Carlito"/>
              </a:rPr>
              <a:t> arbejdsrum, f.eks.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enkeltmandskontorer,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kan</a:t>
            </a:r>
            <a:r>
              <a:rPr dirty="0" sz="2000" spc="-5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kravet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fraviges.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45641" y="3933050"/>
            <a:ext cx="1103941" cy="139346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6225" y="3021491"/>
            <a:ext cx="855112" cy="6362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Krav</a:t>
            </a:r>
            <a:r>
              <a:rPr dirty="0" spc="-75"/>
              <a:t> </a:t>
            </a:r>
            <a:r>
              <a:rPr dirty="0"/>
              <a:t>til</a:t>
            </a:r>
            <a:r>
              <a:rPr dirty="0" spc="-55"/>
              <a:t> </a:t>
            </a:r>
            <a:r>
              <a:rPr dirty="0"/>
              <a:t>lys</a:t>
            </a:r>
            <a:r>
              <a:rPr dirty="0" spc="-70"/>
              <a:t> </a:t>
            </a:r>
            <a:r>
              <a:rPr dirty="0"/>
              <a:t>og</a:t>
            </a:r>
            <a:r>
              <a:rPr dirty="0" spc="-50"/>
              <a:t> </a:t>
            </a:r>
            <a:r>
              <a:rPr dirty="0"/>
              <a:t>udsyn</a:t>
            </a:r>
            <a:r>
              <a:rPr dirty="0" spc="-45"/>
              <a:t> </a:t>
            </a:r>
            <a:r>
              <a:rPr dirty="0"/>
              <a:t>–</a:t>
            </a:r>
            <a:r>
              <a:rPr dirty="0" spc="-60"/>
              <a:t> </a:t>
            </a:r>
            <a:r>
              <a:rPr dirty="0"/>
              <a:t>BR18</a:t>
            </a:r>
            <a:r>
              <a:rPr dirty="0" spc="-75"/>
              <a:t> </a:t>
            </a:r>
            <a:r>
              <a:rPr dirty="0" sz="1800" spc="-10"/>
              <a:t>fortsat</a:t>
            </a:r>
            <a:endParaRPr sz="1800"/>
          </a:p>
        </p:txBody>
      </p:sp>
      <p:sp>
        <p:nvSpPr>
          <p:cNvPr id="3" name="object 3" descr=""/>
          <p:cNvSpPr txBox="1"/>
          <p:nvPr/>
        </p:nvSpPr>
        <p:spPr>
          <a:xfrm>
            <a:off x="625939" y="1504479"/>
            <a:ext cx="7334884" cy="2611755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2000" spc="-10">
                <a:latin typeface="Carlito"/>
                <a:cs typeface="Carlito"/>
              </a:rPr>
              <a:t>Bygningsreglementet</a:t>
            </a:r>
            <a:r>
              <a:rPr dirty="0" sz="2000" spc="-4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BR</a:t>
            </a:r>
            <a:r>
              <a:rPr dirty="0" sz="2000" spc="-40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18,</a:t>
            </a:r>
            <a:r>
              <a:rPr dirty="0" sz="2000" spc="-55">
                <a:latin typeface="Carlito"/>
                <a:cs typeface="Carlito"/>
              </a:rPr>
              <a:t> </a:t>
            </a:r>
            <a:r>
              <a:rPr dirty="0" sz="2000">
                <a:latin typeface="Carlito"/>
                <a:cs typeface="Carlito"/>
              </a:rPr>
              <a:t>Kapitel</a:t>
            </a:r>
            <a:r>
              <a:rPr dirty="0" sz="2000" spc="-25">
                <a:latin typeface="Carlito"/>
                <a:cs typeface="Carlito"/>
              </a:rPr>
              <a:t> 18:</a:t>
            </a:r>
            <a:endParaRPr sz="2000">
              <a:latin typeface="Carlito"/>
              <a:cs typeface="Carlito"/>
            </a:endParaRPr>
          </a:p>
          <a:p>
            <a:pPr marL="283845">
              <a:lnSpc>
                <a:spcPct val="100000"/>
              </a:lnSpc>
              <a:spcBef>
                <a:spcPts val="960"/>
              </a:spcBef>
            </a:pPr>
            <a:r>
              <a:rPr dirty="0" sz="2000" spc="-20">
                <a:solidFill>
                  <a:srgbClr val="FD6300"/>
                </a:solidFill>
                <a:latin typeface="Times New Roman"/>
                <a:cs typeface="Times New Roman"/>
              </a:rPr>
              <a:t>§</a:t>
            </a:r>
            <a:r>
              <a:rPr dirty="0" sz="2000" spc="-20">
                <a:solidFill>
                  <a:srgbClr val="FD6300"/>
                </a:solidFill>
                <a:latin typeface="Carlito"/>
                <a:cs typeface="Carlito"/>
              </a:rPr>
              <a:t>384</a:t>
            </a:r>
            <a:endParaRPr sz="2000">
              <a:latin typeface="Carlito"/>
              <a:cs typeface="Carlito"/>
            </a:endParaRPr>
          </a:p>
          <a:p>
            <a:pPr marL="283845" marR="5080">
              <a:lnSpc>
                <a:spcPct val="107000"/>
              </a:lnSpc>
              <a:spcBef>
                <a:spcPts val="805"/>
              </a:spcBef>
            </a:pPr>
            <a:r>
              <a:rPr dirty="0" sz="2000" i="1">
                <a:latin typeface="Carlito"/>
                <a:cs typeface="Carlito"/>
              </a:rPr>
              <a:t>Der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skal</a:t>
            </a:r>
            <a:r>
              <a:rPr dirty="0" sz="2000" spc="-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gennemføres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en</a:t>
            </a:r>
            <a:r>
              <a:rPr dirty="0" sz="2000" spc="-10" i="1">
                <a:latin typeface="Carlito"/>
                <a:cs typeface="Carlito"/>
              </a:rPr>
              <a:t> funktionsafprøvning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af </a:t>
            </a:r>
            <a:r>
              <a:rPr dirty="0" sz="2000" spc="-10" i="1">
                <a:latin typeface="Carlito"/>
                <a:cs typeface="Carlito"/>
              </a:rPr>
              <a:t>belysningsanlægget</a:t>
            </a:r>
            <a:r>
              <a:rPr dirty="0" sz="2000" spc="-1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før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ibrugtagning.</a:t>
            </a:r>
            <a:r>
              <a:rPr dirty="0" sz="2000" spc="-7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Funktionsafprøvningen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skal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dokumentere,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at </a:t>
            </a:r>
            <a:r>
              <a:rPr dirty="0" sz="2000" spc="-10" i="1">
                <a:latin typeface="Carlito"/>
                <a:cs typeface="Carlito"/>
              </a:rPr>
              <a:t>belysningsanlægget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overholder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bygningsreglementets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krav</a:t>
            </a:r>
            <a:r>
              <a:rPr dirty="0" sz="2000" spc="5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til </a:t>
            </a:r>
            <a:r>
              <a:rPr dirty="0" sz="2000" spc="-10" i="1">
                <a:latin typeface="Carlito"/>
                <a:cs typeface="Carlito"/>
              </a:rPr>
              <a:t>belysningsstyrke,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samt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at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dagslysstyring,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bevægelsesmeldere</a:t>
            </a:r>
            <a:r>
              <a:rPr dirty="0" sz="2000" spc="-55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og </a:t>
            </a:r>
            <a:r>
              <a:rPr dirty="0" sz="2000" spc="-10" i="1">
                <a:latin typeface="Carlito"/>
                <a:cs typeface="Carlito"/>
              </a:rPr>
              <a:t>zoneopdeling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fungerer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efter</a:t>
            </a:r>
            <a:r>
              <a:rPr dirty="0" sz="2000" spc="-3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hensigten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50793" y="4051401"/>
            <a:ext cx="1648853" cy="15611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Hvem</a:t>
            </a:r>
            <a:r>
              <a:rPr dirty="0" spc="-100"/>
              <a:t> </a:t>
            </a:r>
            <a:r>
              <a:rPr dirty="0"/>
              <a:t>kan</a:t>
            </a:r>
            <a:r>
              <a:rPr dirty="0" spc="-95"/>
              <a:t> </a:t>
            </a:r>
            <a:r>
              <a:rPr dirty="0"/>
              <a:t>udføre</a:t>
            </a:r>
            <a:r>
              <a:rPr dirty="0" spc="-95"/>
              <a:t> </a:t>
            </a:r>
            <a:r>
              <a:rPr dirty="0"/>
              <a:t>en</a:t>
            </a:r>
            <a:r>
              <a:rPr dirty="0" spc="-80"/>
              <a:t> </a:t>
            </a:r>
            <a:r>
              <a:rPr dirty="0" spc="-10"/>
              <a:t>funktionsafprøvning?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462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60"/>
              </a:spcBef>
            </a:pPr>
            <a:r>
              <a:rPr dirty="0"/>
              <a:t>Pkt</a:t>
            </a:r>
            <a:r>
              <a:rPr dirty="0" spc="-35"/>
              <a:t> </a:t>
            </a:r>
            <a:r>
              <a:rPr dirty="0"/>
              <a:t>1.2</a:t>
            </a:r>
            <a:r>
              <a:rPr dirty="0" spc="-4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 spc="-10"/>
              <a:t>Bygningsreglementets</a:t>
            </a:r>
            <a:r>
              <a:rPr dirty="0" spc="-35"/>
              <a:t> </a:t>
            </a:r>
            <a:r>
              <a:rPr dirty="0"/>
              <a:t>vejledning</a:t>
            </a:r>
            <a:r>
              <a:rPr dirty="0" spc="-35"/>
              <a:t> </a:t>
            </a:r>
            <a:r>
              <a:rPr dirty="0"/>
              <a:t>om</a:t>
            </a:r>
            <a:r>
              <a:rPr dirty="0" spc="-45"/>
              <a:t> </a:t>
            </a:r>
            <a:r>
              <a:rPr dirty="0" spc="-10"/>
              <a:t>funktionsafprøvning</a:t>
            </a:r>
          </a:p>
          <a:p>
            <a:pPr marL="63500" marR="5080">
              <a:lnSpc>
                <a:spcPct val="107000"/>
              </a:lnSpc>
              <a:spcBef>
                <a:spcPts val="790"/>
              </a:spcBef>
            </a:pP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stilles</a:t>
            </a:r>
            <a:r>
              <a:rPr dirty="0" spc="-2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ikke</a:t>
            </a:r>
            <a:r>
              <a:rPr dirty="0" spc="-2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krav</a:t>
            </a:r>
            <a:r>
              <a:rPr dirty="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til</a:t>
            </a:r>
            <a:r>
              <a:rPr dirty="0" spc="-1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hvem,</a:t>
            </a:r>
            <a:r>
              <a:rPr dirty="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udfører</a:t>
            </a:r>
            <a:r>
              <a:rPr dirty="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en</a:t>
            </a:r>
            <a:r>
              <a:rPr dirty="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404040"/>
                </a:solidFill>
                <a:latin typeface="Carlito"/>
                <a:cs typeface="Carlito"/>
              </a:rPr>
              <a:t>funktionsafprøvning.</a:t>
            </a:r>
            <a:r>
              <a:rPr dirty="0" spc="-6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Det</a:t>
            </a:r>
            <a:r>
              <a:rPr dirty="0" spc="-3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anbefales</a:t>
            </a:r>
            <a:r>
              <a:rPr dirty="0" spc="-5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dog,</a:t>
            </a:r>
            <a:r>
              <a:rPr dirty="0" spc="-5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at</a:t>
            </a:r>
            <a:r>
              <a:rPr dirty="0" spc="-4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pc="-25" b="1" i="1">
                <a:solidFill>
                  <a:srgbClr val="FF0000"/>
                </a:solidFill>
                <a:latin typeface="Carlito"/>
                <a:cs typeface="Carlito"/>
              </a:rPr>
              <a:t>der</a:t>
            </a:r>
            <a:r>
              <a:rPr dirty="0" spc="-2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anvendes</a:t>
            </a:r>
            <a:r>
              <a:rPr dirty="0" spc="-6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en</a:t>
            </a:r>
            <a:r>
              <a:rPr dirty="0" spc="-3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uvildig</a:t>
            </a:r>
            <a:r>
              <a:rPr dirty="0" spc="-6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tredjepart</a:t>
            </a:r>
            <a:r>
              <a:rPr dirty="0" spc="-7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uden</a:t>
            </a:r>
            <a:r>
              <a:rPr dirty="0" spc="-3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tilknytning</a:t>
            </a:r>
            <a:r>
              <a:rPr dirty="0" spc="-8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til</a:t>
            </a:r>
            <a:r>
              <a:rPr dirty="0" spc="-5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bygherre</a:t>
            </a:r>
            <a:r>
              <a:rPr dirty="0" spc="-6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eller</a:t>
            </a:r>
            <a:r>
              <a:rPr dirty="0" spc="-5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b="1" i="1">
                <a:solidFill>
                  <a:srgbClr val="FF0000"/>
                </a:solidFill>
                <a:latin typeface="Carlito"/>
                <a:cs typeface="Carlito"/>
              </a:rPr>
              <a:t>udførende</a:t>
            </a:r>
            <a:r>
              <a:rPr dirty="0" spc="-60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pc="-10" b="1" i="1">
                <a:solidFill>
                  <a:srgbClr val="FF0000"/>
                </a:solidFill>
                <a:latin typeface="Carlito"/>
                <a:cs typeface="Carlito"/>
              </a:rPr>
              <a:t>entreprenører.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Det</a:t>
            </a:r>
            <a:r>
              <a:rPr dirty="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anbefales</a:t>
            </a:r>
            <a:r>
              <a:rPr dirty="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desuden,</a:t>
            </a:r>
            <a:r>
              <a:rPr dirty="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at udførelsen</a:t>
            </a:r>
            <a:r>
              <a:rPr dirty="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af</a:t>
            </a:r>
            <a:r>
              <a:rPr dirty="0" spc="-10" i="1">
                <a:solidFill>
                  <a:srgbClr val="404040"/>
                </a:solidFill>
                <a:latin typeface="Carlito"/>
                <a:cs typeface="Carlito"/>
              </a:rPr>
              <a:t> funktionsafprøvningen</a:t>
            </a:r>
            <a:r>
              <a:rPr dirty="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404040"/>
                </a:solidFill>
                <a:latin typeface="Carlito"/>
                <a:cs typeface="Carlito"/>
              </a:rPr>
              <a:t>foretages</a:t>
            </a:r>
            <a:r>
              <a:rPr dirty="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af</a:t>
            </a:r>
            <a:r>
              <a:rPr dirty="0" spc="-1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en</a:t>
            </a:r>
            <a:r>
              <a:rPr dirty="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404040"/>
                </a:solidFill>
                <a:latin typeface="Carlito"/>
                <a:cs typeface="Carlito"/>
              </a:rPr>
              <a:t>uddannet</a:t>
            </a:r>
            <a:r>
              <a:rPr dirty="0" spc="-1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fagperson</a:t>
            </a:r>
            <a:r>
              <a:rPr dirty="0" spc="-8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med</a:t>
            </a:r>
            <a:r>
              <a:rPr dirty="0" spc="-5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relevant</a:t>
            </a:r>
            <a:r>
              <a:rPr dirty="0" spc="-6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måleteknisk</a:t>
            </a:r>
            <a:r>
              <a:rPr dirty="0" spc="-5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viden</a:t>
            </a:r>
            <a:r>
              <a:rPr dirty="0" spc="-6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404040"/>
                </a:solidFill>
                <a:latin typeface="Carlito"/>
                <a:cs typeface="Carlito"/>
              </a:rPr>
              <a:t>og</a:t>
            </a:r>
            <a:r>
              <a:rPr dirty="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404040"/>
                </a:solidFill>
                <a:latin typeface="Carlito"/>
                <a:cs typeface="Carlito"/>
              </a:rPr>
              <a:t>erfaring.</a:t>
            </a:r>
          </a:p>
          <a:p>
            <a:pPr marL="63500" marR="430530">
              <a:lnSpc>
                <a:spcPct val="107000"/>
              </a:lnSpc>
              <a:spcBef>
                <a:spcPts val="805"/>
              </a:spcBef>
            </a:pPr>
            <a:r>
              <a:rPr dirty="0" u="sng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Desuden</a:t>
            </a:r>
            <a:r>
              <a:rPr dirty="0" u="sng" spc="-70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skal</a:t>
            </a:r>
            <a:r>
              <a:rPr dirty="0" u="sng" spc="-50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spc="-10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bemærkes,</a:t>
            </a:r>
            <a:r>
              <a:rPr dirty="0" u="sng" spc="-45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at</a:t>
            </a:r>
            <a:r>
              <a:rPr dirty="0" u="sng" spc="-40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det</a:t>
            </a:r>
            <a:r>
              <a:rPr dirty="0" u="sng" spc="-35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altid</a:t>
            </a:r>
            <a:r>
              <a:rPr dirty="0" u="sng" spc="-35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er</a:t>
            </a:r>
            <a:r>
              <a:rPr dirty="0" u="sng" spc="-40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bygningsejerens</a:t>
            </a:r>
            <a:r>
              <a:rPr dirty="0" u="sng" spc="-70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spc="-25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ansvar,</a:t>
            </a:r>
            <a:r>
              <a:rPr dirty="0" u="sng" spc="-45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at</a:t>
            </a:r>
            <a:r>
              <a:rPr dirty="0" u="sng" spc="-35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spc="-10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bygningsreglementets</a:t>
            </a:r>
            <a:r>
              <a:rPr dirty="0" u="none" spc="-1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u="sng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krav</a:t>
            </a:r>
            <a:r>
              <a:rPr dirty="0" u="sng" spc="-30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er</a:t>
            </a:r>
            <a:r>
              <a:rPr dirty="0" u="sng" spc="-30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spc="-10" i="1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rlito"/>
                <a:cs typeface="Carlito"/>
              </a:rPr>
              <a:t>overholdt.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Hvad</a:t>
            </a:r>
            <a:r>
              <a:rPr dirty="0" spc="-95"/>
              <a:t> </a:t>
            </a:r>
            <a:r>
              <a:rPr dirty="0"/>
              <a:t>skal</a:t>
            </a:r>
            <a:r>
              <a:rPr dirty="0" spc="-100"/>
              <a:t> </a:t>
            </a:r>
            <a:r>
              <a:rPr dirty="0" spc="-20"/>
              <a:t>dokumenteres?</a:t>
            </a:r>
            <a:r>
              <a:rPr dirty="0" spc="-90"/>
              <a:t> </a:t>
            </a:r>
            <a:r>
              <a:rPr dirty="0" u="sng" spc="-10">
                <a:uFill>
                  <a:solidFill>
                    <a:srgbClr val="A6A6A6"/>
                  </a:solidFill>
                </a:uFill>
              </a:rPr>
              <a:t>Ydelsen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7874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dirty="0"/>
              <a:t>Pkt</a:t>
            </a:r>
            <a:r>
              <a:rPr dirty="0" spc="-30"/>
              <a:t> </a:t>
            </a:r>
            <a:r>
              <a:rPr dirty="0"/>
              <a:t>4.0</a:t>
            </a:r>
            <a:r>
              <a:rPr dirty="0" spc="-40"/>
              <a:t> </a:t>
            </a:r>
            <a:r>
              <a:rPr dirty="0"/>
              <a:t>-</a:t>
            </a:r>
            <a:r>
              <a:rPr dirty="0" spc="-30"/>
              <a:t> </a:t>
            </a:r>
            <a:r>
              <a:rPr dirty="0" spc="-10"/>
              <a:t>Vejledning</a:t>
            </a:r>
            <a:r>
              <a:rPr dirty="0" spc="-45"/>
              <a:t> </a:t>
            </a:r>
            <a:r>
              <a:rPr dirty="0"/>
              <a:t>om</a:t>
            </a:r>
            <a:r>
              <a:rPr dirty="0" spc="-45"/>
              <a:t> </a:t>
            </a:r>
            <a:r>
              <a:rPr dirty="0" spc="-10"/>
              <a:t>funktionsafprøvning</a:t>
            </a:r>
            <a:r>
              <a:rPr dirty="0" spc="-30"/>
              <a:t> </a:t>
            </a:r>
            <a:r>
              <a:rPr dirty="0" spc="-10"/>
              <a:t>(kommer</a:t>
            </a:r>
            <a:r>
              <a:rPr dirty="0" spc="-20"/>
              <a:t> </a:t>
            </a:r>
            <a:r>
              <a:rPr dirty="0"/>
              <a:t>fra</a:t>
            </a:r>
            <a:r>
              <a:rPr dirty="0" spc="-35"/>
              <a:t> </a:t>
            </a:r>
            <a:r>
              <a:rPr dirty="0" spc="-10"/>
              <a:t>§384)</a:t>
            </a:r>
          </a:p>
          <a:p>
            <a:pPr marL="63500" marR="5080">
              <a:lnSpc>
                <a:spcPct val="107000"/>
              </a:lnSpc>
              <a:spcBef>
                <a:spcPts val="1800"/>
              </a:spcBef>
            </a:pP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Der</a:t>
            </a:r>
            <a:r>
              <a:rPr dirty="0" spc="-3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skal</a:t>
            </a:r>
            <a:r>
              <a:rPr dirty="0" spc="-2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gennemføres</a:t>
            </a:r>
            <a:r>
              <a:rPr dirty="0" spc="-4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en</a:t>
            </a:r>
            <a:r>
              <a:rPr dirty="0" spc="-2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funktionsafprøvning</a:t>
            </a:r>
            <a:r>
              <a:rPr dirty="0" spc="-5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af</a:t>
            </a:r>
            <a:r>
              <a:rPr dirty="0" spc="-1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belysningsanlæg</a:t>
            </a:r>
            <a:r>
              <a:rPr dirty="0" spc="-4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før</a:t>
            </a:r>
            <a:r>
              <a:rPr dirty="0" spc="-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ibrugtagning.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 Funktionsafprøvningen</a:t>
            </a:r>
            <a:r>
              <a:rPr dirty="0" spc="-4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skal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påvise</a:t>
            </a:r>
            <a:r>
              <a:rPr dirty="0" spc="-2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om</a:t>
            </a:r>
            <a:r>
              <a:rPr dirty="0" spc="-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belysningsanlægget</a:t>
            </a:r>
            <a:r>
              <a:rPr dirty="0" spc="-3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overholder</a:t>
            </a:r>
            <a:r>
              <a:rPr dirty="0" spc="-3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bygningsreglementets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krav</a:t>
            </a:r>
            <a:r>
              <a:rPr dirty="0" spc="-3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20" i="1">
                <a:solidFill>
                  <a:srgbClr val="000000"/>
                </a:solidFill>
                <a:latin typeface="Carlito"/>
                <a:cs typeface="Carlito"/>
              </a:rPr>
              <a:t>til:</a:t>
            </a:r>
          </a:p>
          <a:p>
            <a:pPr marL="302895" indent="-239395">
              <a:lnSpc>
                <a:spcPct val="100000"/>
              </a:lnSpc>
              <a:spcBef>
                <a:spcPts val="1964"/>
              </a:spcBef>
              <a:buChar char="•"/>
              <a:tabLst>
                <a:tab pos="302895" algn="l"/>
              </a:tabLst>
            </a:pP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Belysningsstyrke</a:t>
            </a:r>
          </a:p>
          <a:p>
            <a:pPr marL="63500">
              <a:lnSpc>
                <a:spcPct val="100000"/>
              </a:lnSpc>
              <a:spcBef>
                <a:spcPts val="1970"/>
              </a:spcBef>
            </a:pP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Samt</a:t>
            </a:r>
            <a:r>
              <a:rPr dirty="0" spc="-2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at</a:t>
            </a:r>
            <a:r>
              <a:rPr dirty="0" spc="-2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dagslysstyring,</a:t>
            </a:r>
            <a:r>
              <a:rPr dirty="0" spc="-4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bevægelsesmeldere</a:t>
            </a:r>
            <a:r>
              <a:rPr dirty="0" spc="-5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og</a:t>
            </a:r>
            <a:r>
              <a:rPr dirty="0" spc="-3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zoneopdeling</a:t>
            </a:r>
            <a:r>
              <a:rPr dirty="0" spc="-5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fungerer</a:t>
            </a:r>
            <a:r>
              <a:rPr dirty="0" spc="-5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efter</a:t>
            </a:r>
            <a:r>
              <a:rPr dirty="0" spc="-3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hensigten.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Formål</a:t>
            </a:r>
            <a:r>
              <a:rPr dirty="0" spc="-55"/>
              <a:t> </a:t>
            </a:r>
            <a:r>
              <a:rPr dirty="0"/>
              <a:t>-</a:t>
            </a:r>
            <a:r>
              <a:rPr dirty="0" spc="-50"/>
              <a:t> </a:t>
            </a:r>
            <a:r>
              <a:rPr dirty="0" spc="-10"/>
              <a:t>belysningsstyrken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78740" rIns="0" bIns="0" rtlCol="0" vert="horz">
            <a:spAutoFit/>
          </a:bodyPr>
          <a:lstStyle/>
          <a:p>
            <a:pPr marL="62865">
              <a:lnSpc>
                <a:spcPct val="100000"/>
              </a:lnSpc>
              <a:spcBef>
                <a:spcPts val="105"/>
              </a:spcBef>
            </a:pPr>
            <a:r>
              <a:rPr dirty="0"/>
              <a:t>Pkt.</a:t>
            </a:r>
            <a:r>
              <a:rPr dirty="0" spc="-15"/>
              <a:t> </a:t>
            </a:r>
            <a:r>
              <a:rPr dirty="0"/>
              <a:t>4.2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10"/>
              <a:t>Vejledning</a:t>
            </a:r>
            <a:r>
              <a:rPr dirty="0" spc="-25"/>
              <a:t> </a:t>
            </a:r>
            <a:r>
              <a:rPr dirty="0"/>
              <a:t>om</a:t>
            </a:r>
            <a:r>
              <a:rPr dirty="0" spc="-30"/>
              <a:t> </a:t>
            </a:r>
            <a:r>
              <a:rPr dirty="0" spc="-10"/>
              <a:t>funktionsafprøvning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20"/>
              <a:t> </a:t>
            </a:r>
            <a:r>
              <a:rPr dirty="0" spc="-10"/>
              <a:t>Belysningsstyrke</a:t>
            </a:r>
          </a:p>
          <a:p>
            <a:pPr marL="62865" marR="5080">
              <a:lnSpc>
                <a:spcPct val="107000"/>
              </a:lnSpc>
              <a:spcBef>
                <a:spcPts val="1800"/>
              </a:spcBef>
            </a:pP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Det</a:t>
            </a:r>
            <a:r>
              <a:rPr dirty="0" spc="-4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skal</a:t>
            </a:r>
            <a:r>
              <a:rPr dirty="0" spc="-3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eftervises,</a:t>
            </a:r>
            <a:r>
              <a:rPr dirty="0" spc="-6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at</a:t>
            </a:r>
            <a:r>
              <a:rPr dirty="0" spc="-2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det</a:t>
            </a:r>
            <a:r>
              <a:rPr dirty="0" spc="-4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elektriske</a:t>
            </a:r>
            <a:r>
              <a:rPr dirty="0" spc="-3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belysningsanlæg</a:t>
            </a:r>
            <a:r>
              <a:rPr dirty="0" spc="-6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opfylder</a:t>
            </a:r>
            <a:r>
              <a:rPr dirty="0" spc="-4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bygningsreglementets</a:t>
            </a:r>
            <a:r>
              <a:rPr dirty="0" spc="-6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krav</a:t>
            </a:r>
            <a:r>
              <a:rPr dirty="0" spc="-3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25" i="1">
                <a:solidFill>
                  <a:srgbClr val="000000"/>
                </a:solidFill>
                <a:latin typeface="Carlito"/>
                <a:cs typeface="Carlito"/>
              </a:rPr>
              <a:t>for</a:t>
            </a:r>
            <a:r>
              <a:rPr dirty="0" spc="-2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belysningsstyrke,</a:t>
            </a:r>
            <a:r>
              <a:rPr dirty="0" spc="-5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jf.</a:t>
            </a:r>
            <a:r>
              <a:rPr dirty="0" spc="-3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DS/EN</a:t>
            </a:r>
            <a:r>
              <a:rPr dirty="0" spc="-5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12464-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1,</a:t>
            </a:r>
            <a:r>
              <a:rPr dirty="0" spc="-6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Lys</a:t>
            </a:r>
            <a:r>
              <a:rPr dirty="0" spc="-4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og</a:t>
            </a:r>
            <a:r>
              <a:rPr dirty="0" spc="-3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Belysning</a:t>
            </a:r>
            <a:r>
              <a:rPr dirty="0" spc="-3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-</a:t>
            </a:r>
            <a:r>
              <a:rPr dirty="0" spc="-2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Belysning</a:t>
            </a:r>
            <a:r>
              <a:rPr dirty="0" spc="-4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ved</a:t>
            </a:r>
            <a:r>
              <a:rPr dirty="0" spc="-3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arbejdspladser</a:t>
            </a:r>
            <a:r>
              <a:rPr dirty="0" spc="-5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–</a:t>
            </a:r>
            <a:r>
              <a:rPr dirty="0" spc="-2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Del</a:t>
            </a:r>
            <a:r>
              <a:rPr dirty="0" spc="-3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25" i="1">
                <a:solidFill>
                  <a:srgbClr val="000000"/>
                </a:solidFill>
                <a:latin typeface="Carlito"/>
                <a:cs typeface="Carlito"/>
              </a:rPr>
              <a:t>1: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Indendørs</a:t>
            </a:r>
            <a:r>
              <a:rPr dirty="0" spc="-8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arbejdspladser.</a:t>
            </a:r>
          </a:p>
          <a:p>
            <a:pPr marL="62865" marR="171450">
              <a:lnSpc>
                <a:spcPct val="107000"/>
              </a:lnSpc>
              <a:spcBef>
                <a:spcPts val="1800"/>
              </a:spcBef>
            </a:pP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Regelmæssigheden</a:t>
            </a:r>
            <a:r>
              <a:rPr dirty="0" spc="-6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af</a:t>
            </a:r>
            <a:r>
              <a:rPr dirty="0" spc="-2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belysningen,</a:t>
            </a:r>
            <a:r>
              <a:rPr dirty="0" spc="-5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U0,</a:t>
            </a:r>
            <a:r>
              <a:rPr dirty="0" spc="-2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defineres</a:t>
            </a:r>
            <a:r>
              <a:rPr dirty="0" spc="-5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som</a:t>
            </a:r>
            <a:r>
              <a:rPr dirty="0" spc="-2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minimums</a:t>
            </a:r>
            <a:r>
              <a:rPr dirty="0" spc="-2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belysningsstyrken,</a:t>
            </a:r>
            <a:r>
              <a:rPr dirty="0" spc="-5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Emin,</a:t>
            </a:r>
            <a:r>
              <a:rPr dirty="0" spc="-3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50" i="1">
                <a:solidFill>
                  <a:srgbClr val="000000"/>
                </a:solidFill>
                <a:latin typeface="Carlito"/>
                <a:cs typeface="Carlito"/>
              </a:rPr>
              <a:t>i</a:t>
            </a:r>
            <a:r>
              <a:rPr dirty="0" spc="-5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forhold</a:t>
            </a:r>
            <a:r>
              <a:rPr dirty="0" spc="-3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til</a:t>
            </a:r>
            <a:r>
              <a:rPr dirty="0" spc="-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middelbelysningsstyrken,</a:t>
            </a:r>
            <a:r>
              <a:rPr dirty="0" spc="-5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Emid.</a:t>
            </a:r>
          </a:p>
          <a:p>
            <a:pPr marL="62865">
              <a:lnSpc>
                <a:spcPct val="100000"/>
              </a:lnSpc>
              <a:spcBef>
                <a:spcPts val="1970"/>
              </a:spcBef>
            </a:pP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De</a:t>
            </a:r>
            <a:r>
              <a:rPr dirty="0" spc="-5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tekniske</a:t>
            </a:r>
            <a:r>
              <a:rPr dirty="0" spc="-4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krav</a:t>
            </a:r>
            <a:r>
              <a:rPr dirty="0" spc="-4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til</a:t>
            </a:r>
            <a:r>
              <a:rPr dirty="0" spc="-2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belysningen</a:t>
            </a:r>
            <a:r>
              <a:rPr dirty="0" spc="-7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skal</a:t>
            </a:r>
            <a:r>
              <a:rPr dirty="0" spc="-5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kunne</a:t>
            </a:r>
            <a:r>
              <a:rPr dirty="0" spc="-4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opfyldes</a:t>
            </a:r>
            <a:r>
              <a:rPr dirty="0" spc="-6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i</a:t>
            </a:r>
            <a:r>
              <a:rPr dirty="0" spc="-25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hele</a:t>
            </a:r>
            <a:r>
              <a:rPr dirty="0" spc="-5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i="1">
                <a:solidFill>
                  <a:srgbClr val="000000"/>
                </a:solidFill>
                <a:latin typeface="Carlito"/>
                <a:cs typeface="Carlito"/>
              </a:rPr>
              <a:t>anlæggets</a:t>
            </a:r>
            <a:r>
              <a:rPr dirty="0" spc="-70" i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pc="-10" i="1">
                <a:solidFill>
                  <a:srgbClr val="000000"/>
                </a:solidFill>
                <a:latin typeface="Carlito"/>
                <a:cs typeface="Carlito"/>
              </a:rPr>
              <a:t>levetid.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Forudsætninger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25280" y="1627403"/>
            <a:ext cx="9248775" cy="407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D6300"/>
                </a:solidFill>
                <a:latin typeface="Carlito"/>
                <a:cs typeface="Carlito"/>
              </a:rPr>
              <a:t>Pkt</a:t>
            </a:r>
            <a:r>
              <a:rPr dirty="0" sz="1500" spc="-1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>
                <a:solidFill>
                  <a:srgbClr val="FD6300"/>
                </a:solidFill>
                <a:latin typeface="Carlito"/>
                <a:cs typeface="Carlito"/>
              </a:rPr>
              <a:t>4.2</a:t>
            </a:r>
            <a:r>
              <a:rPr dirty="0" sz="1500" spc="-1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>
                <a:solidFill>
                  <a:srgbClr val="FD6300"/>
                </a:solidFill>
                <a:latin typeface="Carlito"/>
                <a:cs typeface="Carlito"/>
              </a:rPr>
              <a:t>- </a:t>
            </a:r>
            <a:r>
              <a:rPr dirty="0" sz="1500" spc="-10">
                <a:solidFill>
                  <a:srgbClr val="FD6300"/>
                </a:solidFill>
                <a:latin typeface="Carlito"/>
                <a:cs typeface="Carlito"/>
              </a:rPr>
              <a:t>Vejledning </a:t>
            </a:r>
            <a:r>
              <a:rPr dirty="0" sz="1500">
                <a:solidFill>
                  <a:srgbClr val="FD6300"/>
                </a:solidFill>
                <a:latin typeface="Carlito"/>
                <a:cs typeface="Carlito"/>
              </a:rPr>
              <a:t>om</a:t>
            </a:r>
            <a:r>
              <a:rPr dirty="0" sz="15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spc="-10">
                <a:solidFill>
                  <a:srgbClr val="FD6300"/>
                </a:solidFill>
                <a:latin typeface="Carlito"/>
                <a:cs typeface="Carlito"/>
              </a:rPr>
              <a:t>funktionsafprøvning</a:t>
            </a:r>
            <a:r>
              <a:rPr dirty="0" sz="1500" spc="-1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1500" spc="-1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500" spc="-10">
                <a:solidFill>
                  <a:srgbClr val="FD6300"/>
                </a:solidFill>
                <a:latin typeface="Carlito"/>
                <a:cs typeface="Carlito"/>
              </a:rPr>
              <a:t>Belysningsstyrke</a:t>
            </a:r>
            <a:endParaRPr sz="15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5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dirty="0" sz="1500" i="1">
                <a:latin typeface="Carlito"/>
                <a:cs typeface="Carlito"/>
              </a:rPr>
              <a:t>Inden</a:t>
            </a:r>
            <a:r>
              <a:rPr dirty="0" sz="1500" spc="-5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funktionsafprøvningen</a:t>
            </a:r>
            <a:r>
              <a:rPr dirty="0" sz="1500" spc="-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udføres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skal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følgende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være</a:t>
            </a:r>
            <a:r>
              <a:rPr dirty="0" sz="1500" spc="-60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opfyldt:</a:t>
            </a:r>
            <a:endParaRPr sz="1500">
              <a:latin typeface="Carlito"/>
              <a:cs typeface="Carlito"/>
            </a:endParaRPr>
          </a:p>
          <a:p>
            <a:pPr marL="12700" marR="5080" indent="137795">
              <a:lnSpc>
                <a:spcPct val="107300"/>
              </a:lnSpc>
              <a:spcBef>
                <a:spcPts val="1790"/>
              </a:spcBef>
              <a:buChar char="•"/>
              <a:tabLst>
                <a:tab pos="150495" algn="l"/>
              </a:tabLst>
            </a:pPr>
            <a:r>
              <a:rPr dirty="0" sz="1500" spc="-10" i="1">
                <a:latin typeface="Carlito"/>
                <a:cs typeface="Carlito"/>
              </a:rPr>
              <a:t>Belysningsinstallationen</a:t>
            </a:r>
            <a:r>
              <a:rPr dirty="0" sz="1500" spc="2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er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afsluttet</a:t>
            </a:r>
            <a:r>
              <a:rPr dirty="0" sz="1500" spc="-2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og</a:t>
            </a:r>
            <a:r>
              <a:rPr dirty="0" sz="1500" spc="-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installeret</a:t>
            </a:r>
            <a:r>
              <a:rPr dirty="0" sz="1500" spc="-1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med</a:t>
            </a:r>
            <a:r>
              <a:rPr dirty="0" sz="1500" spc="-2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de</a:t>
            </a:r>
            <a:r>
              <a:rPr dirty="0" sz="1500" spc="-1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projekterede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lyskilder,</a:t>
            </a:r>
            <a:r>
              <a:rPr dirty="0" sz="1500" spc="-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armaturer</a:t>
            </a:r>
            <a:r>
              <a:rPr dirty="0" sz="1500" spc="-1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og</a:t>
            </a:r>
            <a:r>
              <a:rPr dirty="0" sz="1500" spc="-1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lysstyring.</a:t>
            </a:r>
            <a:r>
              <a:rPr dirty="0" sz="1500" spc="-1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Nye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lyskilder</a:t>
            </a:r>
            <a:r>
              <a:rPr dirty="0" sz="1500" spc="-1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skal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have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overstået</a:t>
            </a:r>
            <a:r>
              <a:rPr dirty="0" sz="1500" spc="-50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indebrændingstid</a:t>
            </a:r>
            <a:r>
              <a:rPr dirty="0" sz="1500" i="1">
                <a:latin typeface="Carlito"/>
                <a:cs typeface="Carlito"/>
              </a:rPr>
              <a:t> (mindst</a:t>
            </a:r>
            <a:r>
              <a:rPr dirty="0" sz="1500" spc="-4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100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timer).</a:t>
            </a:r>
            <a:endParaRPr sz="15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Carlito"/>
              <a:buChar char="•"/>
            </a:pPr>
            <a:endParaRPr sz="1500">
              <a:latin typeface="Carlito"/>
              <a:cs typeface="Carlito"/>
            </a:endParaRPr>
          </a:p>
          <a:p>
            <a:pPr marL="150495" indent="-137795">
              <a:lnSpc>
                <a:spcPct val="100000"/>
              </a:lnSpc>
              <a:buChar char="•"/>
              <a:tabLst>
                <a:tab pos="150495" algn="l"/>
              </a:tabLst>
            </a:pPr>
            <a:r>
              <a:rPr dirty="0" sz="1500" i="1">
                <a:latin typeface="Carlito"/>
                <a:cs typeface="Carlito"/>
              </a:rPr>
              <a:t>Midlertidig</a:t>
            </a:r>
            <a:r>
              <a:rPr dirty="0" sz="1500" spc="-40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arbejdspladsbelysning</a:t>
            </a:r>
            <a:r>
              <a:rPr dirty="0" sz="1500" spc="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anvendt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under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byggeriet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er</a:t>
            </a:r>
            <a:r>
              <a:rPr dirty="0" sz="1500" spc="-5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nedtaget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eller</a:t>
            </a:r>
            <a:r>
              <a:rPr dirty="0" sz="1500" spc="-5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slukket.</a:t>
            </a:r>
            <a:endParaRPr sz="1500">
              <a:latin typeface="Carlito"/>
              <a:cs typeface="Carlito"/>
            </a:endParaRPr>
          </a:p>
          <a:p>
            <a:pPr marL="12700" marR="121920" indent="137795">
              <a:lnSpc>
                <a:spcPct val="107000"/>
              </a:lnSpc>
              <a:spcBef>
                <a:spcPts val="1810"/>
              </a:spcBef>
              <a:buChar char="•"/>
              <a:tabLst>
                <a:tab pos="150495" algn="l"/>
              </a:tabLst>
            </a:pPr>
            <a:r>
              <a:rPr dirty="0" sz="1500" i="1">
                <a:latin typeface="Carlito"/>
                <a:cs typeface="Carlito"/>
              </a:rPr>
              <a:t>Alle</a:t>
            </a:r>
            <a:r>
              <a:rPr dirty="0" sz="1500" spc="-4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indvendige</a:t>
            </a:r>
            <a:r>
              <a:rPr dirty="0" sz="1500" spc="-1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bygningsdele,</a:t>
            </a:r>
            <a:r>
              <a:rPr dirty="0" sz="1500" i="1">
                <a:latin typeface="Carlito"/>
                <a:cs typeface="Carlito"/>
              </a:rPr>
              <a:t> fx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skillevægge,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nedsænkede </a:t>
            </a:r>
            <a:r>
              <a:rPr dirty="0" sz="1500" spc="-20" i="1">
                <a:latin typeface="Carlito"/>
                <a:cs typeface="Carlito"/>
              </a:rPr>
              <a:t>lofter,</a:t>
            </a:r>
            <a:r>
              <a:rPr dirty="0" sz="1500" spc="-4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indvendige</a:t>
            </a:r>
            <a:r>
              <a:rPr dirty="0" sz="1500" spc="-2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døre,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er</a:t>
            </a:r>
            <a:r>
              <a:rPr dirty="0" sz="1500" spc="-4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færdige</a:t>
            </a:r>
            <a:r>
              <a:rPr dirty="0" sz="1500" spc="-1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og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overfladerne</a:t>
            </a:r>
            <a:r>
              <a:rPr dirty="0" sz="1500" spc="-20" i="1">
                <a:latin typeface="Carlito"/>
                <a:cs typeface="Carlito"/>
              </a:rPr>
              <a:t> </a:t>
            </a:r>
            <a:r>
              <a:rPr dirty="0" sz="1500" spc="-25" i="1">
                <a:latin typeface="Carlito"/>
                <a:cs typeface="Carlito"/>
              </a:rPr>
              <a:t>er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færdigbehandlede.</a:t>
            </a:r>
            <a:r>
              <a:rPr dirty="0" sz="1500" spc="2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Der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er</a:t>
            </a:r>
            <a:r>
              <a:rPr dirty="0" sz="1500" spc="-4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ikke</a:t>
            </a:r>
            <a:r>
              <a:rPr dirty="0" sz="1500" spc="-20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dagslysindfald</a:t>
            </a:r>
            <a:r>
              <a:rPr dirty="0" sz="1500" spc="2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under</a:t>
            </a:r>
            <a:r>
              <a:rPr dirty="0" sz="1500" spc="-1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måleperioden</a:t>
            </a:r>
            <a:r>
              <a:rPr dirty="0" sz="1500" spc="-2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fra</a:t>
            </a:r>
            <a:r>
              <a:rPr dirty="0" sz="1500" spc="-20" i="1">
                <a:latin typeface="Carlito"/>
                <a:cs typeface="Carlito"/>
              </a:rPr>
              <a:t> vinduer,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yderdøre</a:t>
            </a:r>
            <a:r>
              <a:rPr dirty="0" sz="1500" spc="-1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med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glas,</a:t>
            </a:r>
            <a:r>
              <a:rPr dirty="0" sz="1500" spc="-10" i="1">
                <a:latin typeface="Carlito"/>
                <a:cs typeface="Carlito"/>
              </a:rPr>
              <a:t> ovenlysvinduer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eller ovenlyskupler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m.m.</a:t>
            </a:r>
            <a:r>
              <a:rPr dirty="0" sz="1500" spc="-6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Målingen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kan</a:t>
            </a:r>
            <a:r>
              <a:rPr dirty="0" sz="1500" spc="-4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derfor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med</a:t>
            </a:r>
            <a:r>
              <a:rPr dirty="0" sz="1500" spc="-5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fordel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udføres</a:t>
            </a:r>
            <a:r>
              <a:rPr dirty="0" sz="1500" spc="-2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om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natten.</a:t>
            </a:r>
            <a:endParaRPr sz="15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Carlito"/>
              <a:buChar char="•"/>
            </a:pPr>
            <a:endParaRPr sz="1500">
              <a:latin typeface="Carlito"/>
              <a:cs typeface="Carlito"/>
            </a:endParaRPr>
          </a:p>
          <a:p>
            <a:pPr marL="150495" indent="-137795">
              <a:lnSpc>
                <a:spcPct val="100000"/>
              </a:lnSpc>
              <a:buChar char="•"/>
              <a:tabLst>
                <a:tab pos="150495" algn="l"/>
              </a:tabLst>
            </a:pPr>
            <a:r>
              <a:rPr dirty="0" sz="1500" i="1">
                <a:latin typeface="Carlito"/>
                <a:cs typeface="Carlito"/>
              </a:rPr>
              <a:t>Evt.</a:t>
            </a:r>
            <a:r>
              <a:rPr dirty="0" sz="1500" spc="-6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opsatte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spc="-20" i="1">
                <a:latin typeface="Carlito"/>
                <a:cs typeface="Carlito"/>
              </a:rPr>
              <a:t>PC-</a:t>
            </a:r>
            <a:r>
              <a:rPr dirty="0" sz="1500" i="1">
                <a:latin typeface="Carlito"/>
                <a:cs typeface="Carlito"/>
              </a:rPr>
              <a:t>skærme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er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slukkede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under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måling</a:t>
            </a:r>
            <a:r>
              <a:rPr dirty="0" sz="1500" spc="-2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på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kontorarbejdspladser</a:t>
            </a:r>
            <a:r>
              <a:rPr dirty="0" sz="1500" spc="-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og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lign.</a:t>
            </a:r>
            <a:endParaRPr sz="1500">
              <a:latin typeface="Carlito"/>
              <a:cs typeface="Carlito"/>
            </a:endParaRPr>
          </a:p>
          <a:p>
            <a:pPr marL="12700" marR="1381125" indent="137795">
              <a:lnSpc>
                <a:spcPct val="106700"/>
              </a:lnSpc>
              <a:spcBef>
                <a:spcPts val="1815"/>
              </a:spcBef>
              <a:buChar char="•"/>
              <a:tabLst>
                <a:tab pos="150495" algn="l"/>
              </a:tabLst>
            </a:pPr>
            <a:r>
              <a:rPr dirty="0" sz="1500" i="1">
                <a:latin typeface="Carlito"/>
                <a:cs typeface="Carlito"/>
              </a:rPr>
              <a:t>For</a:t>
            </a:r>
            <a:r>
              <a:rPr dirty="0" sz="1500" spc="-4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at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sikre</a:t>
            </a:r>
            <a:r>
              <a:rPr dirty="0" sz="1500" spc="-5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en</a:t>
            </a:r>
            <a:r>
              <a:rPr dirty="0" sz="1500" spc="-40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konstant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lysudsendelse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fra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lyskilderne,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bør</a:t>
            </a:r>
            <a:r>
              <a:rPr dirty="0" sz="1500" spc="-3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belysningen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være</a:t>
            </a:r>
            <a:r>
              <a:rPr dirty="0" sz="1500" spc="-4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tændt</a:t>
            </a:r>
            <a:r>
              <a:rPr dirty="0" sz="1500" spc="-3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mindst</a:t>
            </a:r>
            <a:r>
              <a:rPr dirty="0" sz="1500" spc="-45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1</a:t>
            </a:r>
            <a:r>
              <a:rPr dirty="0" sz="1500" spc="-40" i="1">
                <a:latin typeface="Carlito"/>
                <a:cs typeface="Carlito"/>
              </a:rPr>
              <a:t> </a:t>
            </a:r>
            <a:r>
              <a:rPr dirty="0" sz="1500" i="1">
                <a:latin typeface="Carlito"/>
                <a:cs typeface="Carlito"/>
              </a:rPr>
              <a:t>time,</a:t>
            </a:r>
            <a:r>
              <a:rPr dirty="0" sz="1500" spc="-50" i="1">
                <a:latin typeface="Carlito"/>
                <a:cs typeface="Carlito"/>
              </a:rPr>
              <a:t> </a:t>
            </a:r>
            <a:r>
              <a:rPr dirty="0" sz="1500" spc="-25" i="1">
                <a:latin typeface="Carlito"/>
                <a:cs typeface="Carlito"/>
              </a:rPr>
              <a:t>før</a:t>
            </a:r>
            <a:r>
              <a:rPr dirty="0" sz="1500" spc="-2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belysningsstyrkemålingerne</a:t>
            </a:r>
            <a:r>
              <a:rPr dirty="0" sz="1500" spc="55" i="1">
                <a:latin typeface="Carlito"/>
                <a:cs typeface="Carlito"/>
              </a:rPr>
              <a:t> </a:t>
            </a:r>
            <a:r>
              <a:rPr dirty="0" sz="1500" spc="-10" i="1">
                <a:latin typeface="Carlito"/>
                <a:cs typeface="Carlito"/>
              </a:rPr>
              <a:t>påbegyndes.</a:t>
            </a:r>
            <a:endParaRPr sz="15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Acceptkriterium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25939" y="1504035"/>
            <a:ext cx="8053705" cy="3832860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Pkt.</a:t>
            </a:r>
            <a:r>
              <a:rPr dirty="0" sz="1800" spc="-2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4.2</a:t>
            </a:r>
            <a:r>
              <a:rPr dirty="0" sz="18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18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FD6300"/>
                </a:solidFill>
                <a:latin typeface="Carlito"/>
                <a:cs typeface="Carlito"/>
              </a:rPr>
              <a:t>Vejledning</a:t>
            </a:r>
            <a:r>
              <a:rPr dirty="0" sz="1800" spc="-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om</a:t>
            </a:r>
            <a:r>
              <a:rPr dirty="0" sz="18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FD6300"/>
                </a:solidFill>
                <a:latin typeface="Carlito"/>
                <a:cs typeface="Carlito"/>
              </a:rPr>
              <a:t>funktionsafprøvning</a:t>
            </a:r>
            <a:r>
              <a:rPr dirty="0" sz="1800" spc="-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18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FD6300"/>
                </a:solidFill>
                <a:latin typeface="Carlito"/>
                <a:cs typeface="Carlito"/>
              </a:rPr>
              <a:t>Belysningsstyrke</a:t>
            </a:r>
            <a:endParaRPr sz="1800">
              <a:latin typeface="Carlito"/>
              <a:cs typeface="Carlito"/>
            </a:endParaRPr>
          </a:p>
          <a:p>
            <a:pPr marL="12700" marR="178435">
              <a:lnSpc>
                <a:spcPct val="106700"/>
              </a:lnSpc>
              <a:spcBef>
                <a:spcPts val="815"/>
              </a:spcBef>
            </a:pPr>
            <a:r>
              <a:rPr dirty="0" sz="1800" spc="-10" i="1">
                <a:latin typeface="Carlito"/>
                <a:cs typeface="Carlito"/>
              </a:rPr>
              <a:t>Funktionsafprøvningens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resultat</a:t>
            </a:r>
            <a:r>
              <a:rPr dirty="0" sz="1800" spc="-3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kan</a:t>
            </a:r>
            <a:r>
              <a:rPr dirty="0" sz="1800" spc="-30" i="1">
                <a:latin typeface="Carlito"/>
                <a:cs typeface="Carlito"/>
              </a:rPr>
              <a:t> </a:t>
            </a:r>
            <a:r>
              <a:rPr dirty="0" sz="1800" spc="-10" i="1">
                <a:latin typeface="Carlito"/>
                <a:cs typeface="Carlito"/>
              </a:rPr>
              <a:t>accepteres,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hvis</a:t>
            </a:r>
            <a:r>
              <a:rPr dirty="0" sz="1800" spc="-1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det</a:t>
            </a:r>
            <a:r>
              <a:rPr dirty="0" sz="1800" spc="-45" i="1">
                <a:latin typeface="Carlito"/>
                <a:cs typeface="Carlito"/>
              </a:rPr>
              <a:t> </a:t>
            </a:r>
            <a:r>
              <a:rPr dirty="0" sz="1800" spc="-10" i="1">
                <a:latin typeface="Carlito"/>
                <a:cs typeface="Carlito"/>
              </a:rPr>
              <a:t>konstateres,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at</a:t>
            </a:r>
            <a:r>
              <a:rPr dirty="0" sz="1800" spc="-4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alle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spc="-10" i="1">
                <a:latin typeface="Carlito"/>
                <a:cs typeface="Carlito"/>
              </a:rPr>
              <a:t>målte</a:t>
            </a:r>
            <a:r>
              <a:rPr dirty="0" sz="1800" spc="-10" i="1">
                <a:latin typeface="Carlito"/>
                <a:cs typeface="Carlito"/>
              </a:rPr>
              <a:t> middelbelysningsstyrker</a:t>
            </a:r>
            <a:r>
              <a:rPr dirty="0" sz="1800" spc="-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mindst</a:t>
            </a:r>
            <a:r>
              <a:rPr dirty="0" sz="1800" spc="-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opfylder</a:t>
            </a:r>
            <a:r>
              <a:rPr dirty="0" sz="1800" spc="-3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kravet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til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spc="-10" i="1">
                <a:latin typeface="Carlito"/>
                <a:cs typeface="Carlito"/>
              </a:rPr>
              <a:t>belysningsstyrker</a:t>
            </a:r>
            <a:r>
              <a:rPr dirty="0" sz="1800" spc="-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i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DS/EN</a:t>
            </a:r>
            <a:r>
              <a:rPr dirty="0" sz="1800" spc="-10" i="1">
                <a:latin typeface="Carlito"/>
                <a:cs typeface="Carlito"/>
              </a:rPr>
              <a:t> </a:t>
            </a:r>
            <a:r>
              <a:rPr dirty="0" sz="1800" spc="-20" i="1">
                <a:latin typeface="Carlito"/>
                <a:cs typeface="Carlito"/>
              </a:rPr>
              <a:t>12464-</a:t>
            </a:r>
            <a:r>
              <a:rPr dirty="0" sz="1800" spc="-25" i="1">
                <a:latin typeface="Carlito"/>
                <a:cs typeface="Carlito"/>
              </a:rPr>
              <a:t>1.</a:t>
            </a:r>
            <a:endParaRPr sz="1800">
              <a:latin typeface="Carlito"/>
              <a:cs typeface="Carlito"/>
            </a:endParaRPr>
          </a:p>
          <a:p>
            <a:pPr marL="12700" marR="1202690">
              <a:lnSpc>
                <a:spcPct val="106700"/>
              </a:lnSpc>
              <a:spcBef>
                <a:spcPts val="810"/>
              </a:spcBef>
            </a:pPr>
            <a:r>
              <a:rPr dirty="0" sz="1800" i="1">
                <a:latin typeface="Carlito"/>
                <a:cs typeface="Carlito"/>
              </a:rPr>
              <a:t>Der</a:t>
            </a:r>
            <a:r>
              <a:rPr dirty="0" sz="1800" spc="-3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kan</a:t>
            </a:r>
            <a:r>
              <a:rPr dirty="0" sz="1800" spc="-35" i="1">
                <a:latin typeface="Carlito"/>
                <a:cs typeface="Carlito"/>
              </a:rPr>
              <a:t> </a:t>
            </a:r>
            <a:r>
              <a:rPr dirty="0" sz="1800" spc="-10" i="1">
                <a:latin typeface="Carlito"/>
                <a:cs typeface="Carlito"/>
              </a:rPr>
              <a:t>accepteres</a:t>
            </a:r>
            <a:r>
              <a:rPr dirty="0" sz="1800" spc="-1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en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afvigelse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på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10</a:t>
            </a:r>
            <a:r>
              <a:rPr dirty="0" sz="1800" spc="-3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%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grundet</a:t>
            </a:r>
            <a:r>
              <a:rPr dirty="0" sz="1800" spc="-30" i="1">
                <a:latin typeface="Carlito"/>
                <a:cs typeface="Carlito"/>
              </a:rPr>
              <a:t> </a:t>
            </a:r>
            <a:r>
              <a:rPr dirty="0" sz="1800" spc="-10" i="1">
                <a:latin typeface="Carlito"/>
                <a:cs typeface="Carlito"/>
              </a:rPr>
              <a:t>usikkerhed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ved</a:t>
            </a:r>
            <a:r>
              <a:rPr dirty="0" sz="1800" spc="-3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måling</a:t>
            </a:r>
            <a:r>
              <a:rPr dirty="0" sz="1800" spc="-25" i="1">
                <a:latin typeface="Carlito"/>
                <a:cs typeface="Carlito"/>
              </a:rPr>
              <a:t> af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spc="-10" i="1">
                <a:latin typeface="Carlito"/>
                <a:cs typeface="Carlito"/>
              </a:rPr>
              <a:t>belysningsstyrken.</a:t>
            </a: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Husk</a:t>
            </a:r>
            <a:r>
              <a:rPr dirty="0" sz="1800" spc="-5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fra</a:t>
            </a:r>
            <a:r>
              <a:rPr dirty="0" sz="1800" spc="-4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vejledning</a:t>
            </a:r>
            <a:r>
              <a:rPr dirty="0" sz="1800" spc="-3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til</a:t>
            </a:r>
            <a:r>
              <a:rPr dirty="0" sz="18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FD6300"/>
                </a:solidFill>
                <a:latin typeface="Times New Roman"/>
                <a:cs typeface="Times New Roman"/>
              </a:rPr>
              <a:t>§</a:t>
            </a:r>
            <a:r>
              <a:rPr dirty="0" sz="1800" spc="-10">
                <a:solidFill>
                  <a:srgbClr val="FD6300"/>
                </a:solidFill>
                <a:latin typeface="Carlito"/>
                <a:cs typeface="Carlito"/>
              </a:rPr>
              <a:t>382:</a:t>
            </a:r>
            <a:endParaRPr sz="1800">
              <a:latin typeface="Carlito"/>
              <a:cs typeface="Carlito"/>
            </a:endParaRPr>
          </a:p>
          <a:p>
            <a:pPr marL="12700" marR="5080">
              <a:lnSpc>
                <a:spcPct val="106900"/>
              </a:lnSpc>
              <a:spcBef>
                <a:spcPts val="875"/>
              </a:spcBef>
            </a:pPr>
            <a:r>
              <a:rPr dirty="0" sz="1300" i="1">
                <a:latin typeface="Carlito"/>
                <a:cs typeface="Carlito"/>
              </a:rPr>
              <a:t>På</a:t>
            </a:r>
            <a:r>
              <a:rPr dirty="0" sz="1300" spc="-2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arbejdspladser</a:t>
            </a:r>
            <a:r>
              <a:rPr dirty="0" sz="1300" spc="-5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stiller </a:t>
            </a:r>
            <a:r>
              <a:rPr dirty="0" sz="1300" spc="-10" i="1">
                <a:latin typeface="Carlito"/>
                <a:cs typeface="Carlito"/>
              </a:rPr>
              <a:t>bygningsreglementet</a:t>
            </a:r>
            <a:r>
              <a:rPr dirty="0" sz="1300" spc="-2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krav</a:t>
            </a:r>
            <a:r>
              <a:rPr dirty="0" sz="1300" spc="-3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til, at</a:t>
            </a:r>
            <a:r>
              <a:rPr dirty="0" sz="1300" spc="-2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man</a:t>
            </a:r>
            <a:r>
              <a:rPr dirty="0" sz="1300" spc="-3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følger</a:t>
            </a:r>
            <a:r>
              <a:rPr dirty="0" sz="1300" spc="-1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DS/EN </a:t>
            </a:r>
            <a:r>
              <a:rPr dirty="0" sz="1300" spc="-10" i="1">
                <a:latin typeface="Carlito"/>
                <a:cs typeface="Carlito"/>
              </a:rPr>
              <a:t>12464-</a:t>
            </a:r>
            <a:r>
              <a:rPr dirty="0" sz="1300" i="1">
                <a:latin typeface="Carlito"/>
                <a:cs typeface="Carlito"/>
              </a:rPr>
              <a:t>1. Det</a:t>
            </a:r>
            <a:r>
              <a:rPr dirty="0" sz="1300" spc="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drejer</a:t>
            </a:r>
            <a:r>
              <a:rPr dirty="0" sz="1300" spc="-1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sig</a:t>
            </a:r>
            <a:r>
              <a:rPr dirty="0" sz="1300" spc="-2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for</a:t>
            </a:r>
            <a:r>
              <a:rPr dirty="0" sz="1300" spc="-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eksempel</a:t>
            </a:r>
            <a:r>
              <a:rPr dirty="0" sz="1300" spc="-20" i="1">
                <a:latin typeface="Carlito"/>
                <a:cs typeface="Carlito"/>
              </a:rPr>
              <a:t> </a:t>
            </a:r>
            <a:r>
              <a:rPr dirty="0" sz="1300" spc="-25" i="1">
                <a:latin typeface="Carlito"/>
                <a:cs typeface="Carlito"/>
              </a:rPr>
              <a:t>om</a:t>
            </a:r>
            <a:r>
              <a:rPr dirty="0" sz="1300" spc="-25" i="1">
                <a:latin typeface="Carlito"/>
                <a:cs typeface="Carlito"/>
              </a:rPr>
              <a:t> </a:t>
            </a:r>
            <a:r>
              <a:rPr dirty="0" sz="1300" spc="-20" i="1">
                <a:latin typeface="Carlito"/>
                <a:cs typeface="Carlito"/>
              </a:rPr>
              <a:t>kontorarbejdspladser,</a:t>
            </a:r>
            <a:r>
              <a:rPr dirty="0" sz="1300" spc="-30" i="1">
                <a:latin typeface="Carlito"/>
                <a:cs typeface="Carlito"/>
              </a:rPr>
              <a:t> </a:t>
            </a:r>
            <a:r>
              <a:rPr dirty="0" sz="1300" spc="-10" i="1">
                <a:latin typeface="Carlito"/>
                <a:cs typeface="Carlito"/>
              </a:rPr>
              <a:t>klasseværelser</a:t>
            </a:r>
            <a:r>
              <a:rPr dirty="0" sz="1300" spc="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og</a:t>
            </a:r>
            <a:r>
              <a:rPr dirty="0" sz="1300" spc="1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opholdsrum</a:t>
            </a:r>
            <a:r>
              <a:rPr dirty="0" sz="1300" spc="-2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i</a:t>
            </a:r>
            <a:r>
              <a:rPr dirty="0" sz="1300" spc="5" i="1">
                <a:latin typeface="Carlito"/>
                <a:cs typeface="Carlito"/>
              </a:rPr>
              <a:t> </a:t>
            </a:r>
            <a:r>
              <a:rPr dirty="0" sz="1300" spc="-10" i="1">
                <a:latin typeface="Carlito"/>
                <a:cs typeface="Carlito"/>
              </a:rPr>
              <a:t>institutioner.</a:t>
            </a:r>
            <a:r>
              <a:rPr dirty="0" sz="1300" spc="-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For</a:t>
            </a:r>
            <a:r>
              <a:rPr dirty="0" sz="1300" spc="1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de</a:t>
            </a:r>
            <a:r>
              <a:rPr dirty="0" sz="1300" spc="1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øvrige</a:t>
            </a:r>
            <a:r>
              <a:rPr dirty="0" sz="1300" spc="-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rum og</a:t>
            </a:r>
            <a:r>
              <a:rPr dirty="0" sz="1300" spc="1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arealer</a:t>
            </a:r>
            <a:r>
              <a:rPr dirty="0" sz="1300" spc="-1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i</a:t>
            </a:r>
            <a:r>
              <a:rPr dirty="0" sz="1300" spc="10" i="1">
                <a:latin typeface="Carlito"/>
                <a:cs typeface="Carlito"/>
              </a:rPr>
              <a:t> </a:t>
            </a:r>
            <a:r>
              <a:rPr dirty="0" sz="1300" spc="-10" i="1">
                <a:latin typeface="Carlito"/>
                <a:cs typeface="Carlito"/>
              </a:rPr>
              <a:t>arbejdsbygninger,</a:t>
            </a:r>
            <a:r>
              <a:rPr dirty="0" sz="1300" spc="-30" i="1">
                <a:latin typeface="Carlito"/>
                <a:cs typeface="Carlito"/>
              </a:rPr>
              <a:t> </a:t>
            </a:r>
            <a:r>
              <a:rPr dirty="0" sz="1300" spc="-20" i="1">
                <a:latin typeface="Carlito"/>
                <a:cs typeface="Carlito"/>
              </a:rPr>
              <a:t>hvor </a:t>
            </a:r>
            <a:r>
              <a:rPr dirty="0" sz="1300" i="1">
                <a:latin typeface="Carlito"/>
                <a:cs typeface="Carlito"/>
              </a:rPr>
              <a:t>der</a:t>
            </a:r>
            <a:r>
              <a:rPr dirty="0" sz="1300" spc="-2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ikke</a:t>
            </a:r>
            <a:r>
              <a:rPr dirty="0" sz="1300" spc="-2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er</a:t>
            </a:r>
            <a:r>
              <a:rPr dirty="0" sz="1300" spc="-15" i="1">
                <a:latin typeface="Carlito"/>
                <a:cs typeface="Carlito"/>
              </a:rPr>
              <a:t> </a:t>
            </a:r>
            <a:r>
              <a:rPr dirty="0" sz="1300" spc="-10" i="1">
                <a:latin typeface="Carlito"/>
                <a:cs typeface="Carlito"/>
              </a:rPr>
              <a:t>arbejdspladser,</a:t>
            </a:r>
            <a:r>
              <a:rPr dirty="0" sz="1300" spc="-4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fx</a:t>
            </a:r>
            <a:r>
              <a:rPr dirty="0" sz="1300" spc="-2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spiserum,</a:t>
            </a:r>
            <a:r>
              <a:rPr dirty="0" sz="1300" spc="-4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møderum,</a:t>
            </a:r>
            <a:r>
              <a:rPr dirty="0" sz="1300" spc="-2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stillerum,</a:t>
            </a:r>
            <a:r>
              <a:rPr dirty="0" sz="1300" spc="-2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depoter</a:t>
            </a:r>
            <a:r>
              <a:rPr dirty="0" sz="1300" spc="-2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og</a:t>
            </a:r>
            <a:r>
              <a:rPr dirty="0" sz="1300" spc="-3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printerrum</a:t>
            </a:r>
            <a:r>
              <a:rPr dirty="0" sz="1300" spc="-3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vil</a:t>
            </a:r>
            <a:r>
              <a:rPr dirty="0" sz="1300" spc="-2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man</a:t>
            </a:r>
            <a:r>
              <a:rPr dirty="0" sz="1300" spc="-3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være</a:t>
            </a:r>
            <a:r>
              <a:rPr dirty="0" sz="1300" spc="-1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sikker</a:t>
            </a:r>
            <a:r>
              <a:rPr dirty="0" sz="1300" spc="-2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på</a:t>
            </a:r>
            <a:r>
              <a:rPr dirty="0" sz="1300" spc="-3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at</a:t>
            </a:r>
            <a:r>
              <a:rPr dirty="0" sz="1300" spc="-35" i="1">
                <a:latin typeface="Carlito"/>
                <a:cs typeface="Carlito"/>
              </a:rPr>
              <a:t> </a:t>
            </a:r>
            <a:r>
              <a:rPr dirty="0" sz="1300" spc="-10" i="1">
                <a:latin typeface="Carlito"/>
                <a:cs typeface="Carlito"/>
              </a:rPr>
              <a:t>opfylde </a:t>
            </a:r>
            <a:r>
              <a:rPr dirty="0" sz="1300" i="1">
                <a:latin typeface="Carlito"/>
                <a:cs typeface="Carlito"/>
              </a:rPr>
              <a:t>kravene</a:t>
            </a:r>
            <a:r>
              <a:rPr dirty="0" sz="1300" spc="-3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om</a:t>
            </a:r>
            <a:r>
              <a:rPr dirty="0" sz="1300" spc="-15" i="1">
                <a:latin typeface="Carlito"/>
                <a:cs typeface="Carlito"/>
              </a:rPr>
              <a:t> </a:t>
            </a:r>
            <a:r>
              <a:rPr dirty="0" sz="1300" spc="-10" i="1">
                <a:latin typeface="Carlito"/>
                <a:cs typeface="Carlito"/>
              </a:rPr>
              <a:t>tilstrækkelig </a:t>
            </a:r>
            <a:r>
              <a:rPr dirty="0" sz="1300" i="1">
                <a:latin typeface="Carlito"/>
                <a:cs typeface="Carlito"/>
              </a:rPr>
              <a:t>belysning,</a:t>
            </a:r>
            <a:r>
              <a:rPr dirty="0" sz="1300" spc="-5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hvis</a:t>
            </a:r>
            <a:r>
              <a:rPr dirty="0" sz="1300" spc="-3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man</a:t>
            </a:r>
            <a:r>
              <a:rPr dirty="0" sz="1300" spc="-3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følger</a:t>
            </a:r>
            <a:r>
              <a:rPr dirty="0" sz="1300" spc="-2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værdierne</a:t>
            </a:r>
            <a:r>
              <a:rPr dirty="0" sz="1300" spc="-1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for</a:t>
            </a:r>
            <a:r>
              <a:rPr dirty="0" sz="1300" spc="-1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belysningsniveau</a:t>
            </a:r>
            <a:r>
              <a:rPr dirty="0" sz="1300" spc="-5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og</a:t>
            </a:r>
            <a:r>
              <a:rPr dirty="0" sz="1300" spc="-3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blænding</a:t>
            </a:r>
            <a:r>
              <a:rPr dirty="0" sz="1300" spc="-40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i</a:t>
            </a:r>
            <a:r>
              <a:rPr dirty="0" sz="1300" spc="-45" i="1">
                <a:latin typeface="Carlito"/>
                <a:cs typeface="Carlito"/>
              </a:rPr>
              <a:t> </a:t>
            </a:r>
            <a:r>
              <a:rPr dirty="0" sz="1300" i="1">
                <a:latin typeface="Carlito"/>
                <a:cs typeface="Carlito"/>
              </a:rPr>
              <a:t>DS/EN</a:t>
            </a:r>
            <a:r>
              <a:rPr dirty="0" sz="1300" spc="-10" i="1">
                <a:latin typeface="Carlito"/>
                <a:cs typeface="Carlito"/>
              </a:rPr>
              <a:t> 12464-</a:t>
            </a:r>
            <a:r>
              <a:rPr dirty="0" sz="1300" spc="-25" i="1">
                <a:latin typeface="Carlito"/>
                <a:cs typeface="Carlito"/>
              </a:rPr>
              <a:t>1.</a:t>
            </a:r>
            <a:endParaRPr sz="13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3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dirty="0" u="sng" sz="18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Se</a:t>
            </a:r>
            <a:r>
              <a:rPr dirty="0" u="sng" sz="1800" spc="-2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 </a:t>
            </a:r>
            <a:r>
              <a:rPr dirty="0" u="sng" sz="1800" spc="-1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yderligere </a:t>
            </a:r>
            <a:r>
              <a:rPr dirty="0" u="sng" sz="18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i</a:t>
            </a:r>
            <a:r>
              <a:rPr dirty="0" u="sng" sz="1800" spc="-2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 </a:t>
            </a:r>
            <a:r>
              <a:rPr dirty="0" u="sng" sz="18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4.2</a:t>
            </a:r>
            <a:r>
              <a:rPr dirty="0" u="sng" sz="1800" spc="-2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 </a:t>
            </a:r>
            <a:r>
              <a:rPr dirty="0" u="sng" sz="1800" spc="-4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vedr.</a:t>
            </a:r>
            <a:r>
              <a:rPr dirty="0" u="sng" sz="1800" spc="-3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 </a:t>
            </a:r>
            <a:r>
              <a:rPr dirty="0" u="sng" sz="18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krævet</a:t>
            </a:r>
            <a:r>
              <a:rPr dirty="0" u="sng" sz="1800" spc="-3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 </a:t>
            </a:r>
            <a:r>
              <a:rPr dirty="0" u="sng" sz="1800" spc="-1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dokumentation</a:t>
            </a:r>
            <a:endParaRPr sz="1800">
              <a:latin typeface="Carlito"/>
              <a:cs typeface="Carlito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8265" y="4149077"/>
            <a:ext cx="1080107" cy="14217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Formål</a:t>
            </a:r>
            <a:r>
              <a:rPr dirty="0" sz="2800" spc="-90"/>
              <a:t> </a:t>
            </a:r>
            <a:r>
              <a:rPr dirty="0" sz="2800"/>
              <a:t>-</a:t>
            </a:r>
            <a:r>
              <a:rPr dirty="0" sz="2800" spc="-85"/>
              <a:t> </a:t>
            </a:r>
            <a:r>
              <a:rPr dirty="0" sz="2800"/>
              <a:t>dagslysstyring,</a:t>
            </a:r>
            <a:r>
              <a:rPr dirty="0" sz="2800" spc="-55"/>
              <a:t> </a:t>
            </a:r>
            <a:r>
              <a:rPr dirty="0" sz="2800" spc="-10"/>
              <a:t>bevægelsesmeldere</a:t>
            </a:r>
            <a:r>
              <a:rPr dirty="0" sz="2800" spc="-45"/>
              <a:t> </a:t>
            </a:r>
            <a:r>
              <a:rPr dirty="0" sz="2800"/>
              <a:t>og</a:t>
            </a:r>
            <a:r>
              <a:rPr dirty="0" sz="2800" spc="-100"/>
              <a:t> </a:t>
            </a:r>
            <a:r>
              <a:rPr dirty="0" sz="2800" spc="-10"/>
              <a:t>zoneopdeling</a:t>
            </a:r>
            <a:endParaRPr sz="2800"/>
          </a:p>
        </p:txBody>
      </p:sp>
      <p:sp>
        <p:nvSpPr>
          <p:cNvPr id="3" name="object 3" descr=""/>
          <p:cNvSpPr txBox="1"/>
          <p:nvPr/>
        </p:nvSpPr>
        <p:spPr>
          <a:xfrm>
            <a:off x="625685" y="1605264"/>
            <a:ext cx="8101965" cy="2082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287145">
              <a:lnSpc>
                <a:spcPct val="107000"/>
              </a:lnSpc>
              <a:spcBef>
                <a:spcPts val="95"/>
              </a:spcBef>
            </a:pP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Pkt.</a:t>
            </a:r>
            <a:r>
              <a:rPr dirty="0" sz="20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4.4</a:t>
            </a:r>
            <a:r>
              <a:rPr dirty="0" sz="20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2000" spc="-1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Vejledning</a:t>
            </a:r>
            <a:r>
              <a:rPr dirty="0" sz="2000" spc="-3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om</a:t>
            </a:r>
            <a:r>
              <a:rPr dirty="0" sz="2000" spc="-3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funktionsafprøvning</a:t>
            </a:r>
            <a:r>
              <a:rPr dirty="0" sz="2000" spc="-3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2000" spc="-3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Styring</a:t>
            </a:r>
            <a:r>
              <a:rPr dirty="0" sz="2000" spc="-2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af</a:t>
            </a:r>
            <a:r>
              <a:rPr dirty="0" sz="2000" spc="-1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elektriske belysningsanlæg</a:t>
            </a:r>
            <a:endParaRPr sz="2000">
              <a:latin typeface="Carlito"/>
              <a:cs typeface="Carlito"/>
            </a:endParaRPr>
          </a:p>
          <a:p>
            <a:pPr marL="12700" marR="5080">
              <a:lnSpc>
                <a:spcPct val="107000"/>
              </a:lnSpc>
              <a:spcBef>
                <a:spcPts val="795"/>
              </a:spcBef>
            </a:pPr>
            <a:r>
              <a:rPr dirty="0" sz="2000" i="1">
                <a:latin typeface="Carlito"/>
                <a:cs typeface="Carlito"/>
              </a:rPr>
              <a:t>Formålet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med</a:t>
            </a:r>
            <a:r>
              <a:rPr dirty="0" sz="2000" spc="-5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afprøvningen</a:t>
            </a:r>
            <a:r>
              <a:rPr dirty="0" sz="2000" spc="-6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er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at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eftervise,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at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lysstyringen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praksis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mindst</a:t>
            </a:r>
            <a:r>
              <a:rPr dirty="0" sz="2000" spc="-1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svarer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til</a:t>
            </a:r>
            <a:r>
              <a:rPr dirty="0" sz="2000" spc="1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den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forudsætning,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der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blev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anvendt</a:t>
            </a:r>
            <a:r>
              <a:rPr dirty="0" sz="2000" spc="-3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 </a:t>
            </a:r>
            <a:r>
              <a:rPr dirty="0" sz="2000" spc="-10" i="1">
                <a:latin typeface="Carlito"/>
                <a:cs typeface="Carlito"/>
              </a:rPr>
              <a:t>energibehovsberegningen,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der </a:t>
            </a:r>
            <a:r>
              <a:rPr dirty="0" sz="2000" spc="-10" i="1">
                <a:latin typeface="Carlito"/>
                <a:cs typeface="Carlito"/>
              </a:rPr>
              <a:t>dokumenterer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bygningens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overholdelse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af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bygningsreglementets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energikrav,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jf. </a:t>
            </a:r>
            <a:r>
              <a:rPr dirty="0" sz="2000" i="1">
                <a:latin typeface="Carlito"/>
                <a:cs typeface="Carlito"/>
              </a:rPr>
              <a:t>kap.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11,</a:t>
            </a:r>
            <a:r>
              <a:rPr dirty="0" sz="2000" spc="-5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Energiforbrug.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0671" y="3752622"/>
            <a:ext cx="238125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Forudsætninger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25939" y="1486656"/>
            <a:ext cx="7994015" cy="3922395"/>
          </a:xfrm>
          <a:prstGeom prst="rect">
            <a:avLst/>
          </a:prstGeom>
        </p:spPr>
        <p:txBody>
          <a:bodyPr wrap="square" lIns="0" tIns="151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Pkt.</a:t>
            </a:r>
            <a:r>
              <a:rPr dirty="0" sz="1800" spc="-2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4.4</a:t>
            </a:r>
            <a:r>
              <a:rPr dirty="0" sz="1800" spc="-2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18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FD6300"/>
                </a:solidFill>
                <a:latin typeface="Carlito"/>
                <a:cs typeface="Carlito"/>
              </a:rPr>
              <a:t>Vejledning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om</a:t>
            </a:r>
            <a:r>
              <a:rPr dirty="0" sz="1800" spc="-2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FD6300"/>
                </a:solidFill>
                <a:latin typeface="Carlito"/>
                <a:cs typeface="Carlito"/>
              </a:rPr>
              <a:t>funktionsafprøvning</a:t>
            </a:r>
            <a:r>
              <a:rPr dirty="0" sz="1800" spc="-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18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Styring</a:t>
            </a:r>
            <a:r>
              <a:rPr dirty="0" sz="1800" spc="-1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D6300"/>
                </a:solidFill>
                <a:latin typeface="Carlito"/>
                <a:cs typeface="Carlito"/>
              </a:rPr>
              <a:t>af</a:t>
            </a:r>
            <a:r>
              <a:rPr dirty="0" sz="1800" spc="-2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FD6300"/>
                </a:solidFill>
                <a:latin typeface="Carlito"/>
                <a:cs typeface="Carlito"/>
              </a:rPr>
              <a:t>elektriske</a:t>
            </a:r>
            <a:r>
              <a:rPr dirty="0" sz="18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FD6300"/>
                </a:solidFill>
                <a:latin typeface="Carlito"/>
                <a:cs typeface="Carlito"/>
              </a:rPr>
              <a:t>belysningsanlæg</a:t>
            </a: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970"/>
              </a:spcBef>
            </a:pP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Inden</a:t>
            </a:r>
            <a:r>
              <a:rPr dirty="0" sz="16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funktionsafprøvningen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udføres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skal</a:t>
            </a:r>
            <a:r>
              <a:rPr dirty="0" sz="16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følgende</a:t>
            </a:r>
            <a:r>
              <a:rPr dirty="0" sz="16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være</a:t>
            </a:r>
            <a:r>
              <a:rPr dirty="0" sz="16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opfyldt:</a:t>
            </a:r>
            <a:endParaRPr sz="1600">
              <a:latin typeface="Carlito"/>
              <a:cs typeface="Carlito"/>
            </a:endParaRPr>
          </a:p>
          <a:p>
            <a:pPr marL="12700" marR="115570" indent="147320">
              <a:lnSpc>
                <a:spcPct val="106900"/>
              </a:lnSpc>
              <a:spcBef>
                <a:spcPts val="800"/>
              </a:spcBef>
              <a:buChar char="•"/>
              <a:tabLst>
                <a:tab pos="160020" algn="l"/>
              </a:tabLst>
            </a:pP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Belysningsinstallationen</a:t>
            </a:r>
            <a:r>
              <a:rPr dirty="0" sz="1600" spc="-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er</a:t>
            </a:r>
            <a:r>
              <a:rPr dirty="0" sz="1600" spc="-2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afsluttet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og</a:t>
            </a:r>
            <a:r>
              <a:rPr dirty="0" sz="1600" spc="-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installeret</a:t>
            </a:r>
            <a:r>
              <a:rPr dirty="0" sz="16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med</a:t>
            </a:r>
            <a:r>
              <a:rPr dirty="0" sz="1600" spc="-1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dirty="0" sz="1600" spc="-2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projekterede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lyskilder,</a:t>
            </a:r>
            <a:r>
              <a:rPr dirty="0" sz="16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armaturer</a:t>
            </a:r>
            <a:r>
              <a:rPr dirty="0" sz="1600" spc="-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og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lysstyring.</a:t>
            </a:r>
            <a:endParaRPr sz="1600">
              <a:latin typeface="Carlito"/>
              <a:cs typeface="Carlito"/>
            </a:endParaRPr>
          </a:p>
          <a:p>
            <a:pPr marL="160020" indent="-147320">
              <a:lnSpc>
                <a:spcPct val="100000"/>
              </a:lnSpc>
              <a:spcBef>
                <a:spcPts val="935"/>
              </a:spcBef>
              <a:buChar char="•"/>
              <a:tabLst>
                <a:tab pos="160020" algn="l"/>
              </a:tabLst>
            </a:pP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Automatiske</a:t>
            </a:r>
            <a:r>
              <a:rPr dirty="0" sz="1600" spc="-2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styringer,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fx</a:t>
            </a:r>
            <a:r>
              <a:rPr dirty="0" sz="16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dagslysstyring</a:t>
            </a:r>
            <a:r>
              <a:rPr dirty="0" sz="1600" spc="-2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og</a:t>
            </a:r>
            <a:r>
              <a:rPr dirty="0" sz="1600" spc="-2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bevægelsesmeldere,</a:t>
            </a:r>
            <a:r>
              <a:rPr dirty="0" sz="16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er</a:t>
            </a:r>
            <a:r>
              <a:rPr dirty="0" sz="16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indreguleret</a:t>
            </a:r>
            <a:r>
              <a:rPr dirty="0" sz="16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og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dirty="0" sz="16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drift.</a:t>
            </a:r>
            <a:endParaRPr sz="1600">
              <a:latin typeface="Carlito"/>
              <a:cs typeface="Carlito"/>
            </a:endParaRPr>
          </a:p>
          <a:p>
            <a:pPr marL="12700" marR="753745" indent="147320">
              <a:lnSpc>
                <a:spcPct val="106900"/>
              </a:lnSpc>
              <a:spcBef>
                <a:spcPts val="805"/>
              </a:spcBef>
              <a:buChar char="•"/>
              <a:tabLst>
                <a:tab pos="160020" algn="l"/>
              </a:tabLst>
            </a:pP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z="16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er</a:t>
            </a:r>
            <a:r>
              <a:rPr dirty="0" sz="16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indhentet</a:t>
            </a:r>
            <a:r>
              <a:rPr dirty="0" sz="1600" spc="-2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dokumentation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 for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indregulering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af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belysningsanlæggets</a:t>
            </a:r>
            <a:r>
              <a:rPr dirty="0" sz="1600" spc="2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set-punkter,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zoneopdeling</a:t>
            </a:r>
            <a:r>
              <a:rPr dirty="0" sz="1600" spc="-1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og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evt.</a:t>
            </a:r>
            <a:r>
              <a:rPr dirty="0" sz="16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beskrivelse</a:t>
            </a:r>
            <a:r>
              <a:rPr dirty="0" sz="16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af</a:t>
            </a:r>
            <a:r>
              <a:rPr dirty="0" sz="16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kontinuerlig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regulering.</a:t>
            </a:r>
            <a:endParaRPr sz="1600">
              <a:latin typeface="Carlito"/>
              <a:cs typeface="Carlito"/>
            </a:endParaRPr>
          </a:p>
          <a:p>
            <a:pPr marL="12700" marR="5080" indent="-635">
              <a:lnSpc>
                <a:spcPct val="106900"/>
              </a:lnSpc>
              <a:spcBef>
                <a:spcPts val="800"/>
              </a:spcBef>
              <a:buChar char="•"/>
              <a:tabLst>
                <a:tab pos="12700" algn="l"/>
                <a:tab pos="159385" algn="l"/>
              </a:tabLst>
            </a:pP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Hvis</a:t>
            </a:r>
            <a:r>
              <a:rPr dirty="0" sz="16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anvendes</a:t>
            </a:r>
            <a:r>
              <a:rPr dirty="0" sz="1600" spc="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bevægelsesmeldere,</a:t>
            </a:r>
            <a:r>
              <a:rPr dirty="0" sz="16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dagslyssensorer eller</a:t>
            </a:r>
            <a:r>
              <a:rPr dirty="0" sz="1600" spc="-6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kombimeldere,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er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z="16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indhentet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 dokumentation</a:t>
            </a:r>
            <a:r>
              <a:rPr dirty="0" sz="1600" spc="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form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af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beskrivelser</a:t>
            </a:r>
            <a:r>
              <a:rPr dirty="0" sz="16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eller</a:t>
            </a:r>
            <a:r>
              <a:rPr dirty="0" sz="1600" spc="-5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20" i="1">
                <a:solidFill>
                  <a:srgbClr val="404040"/>
                </a:solidFill>
                <a:latin typeface="Carlito"/>
                <a:cs typeface="Carlito"/>
              </a:rPr>
              <a:t>tegninger,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20" i="1">
                <a:solidFill>
                  <a:srgbClr val="404040"/>
                </a:solidFill>
                <a:latin typeface="Carlito"/>
                <a:cs typeface="Carlito"/>
              </a:rPr>
              <a:t>forklarer,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hvor</a:t>
            </a:r>
            <a:r>
              <a:rPr dirty="0" sz="1600" spc="-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disse</a:t>
            </a:r>
            <a:r>
              <a:rPr dirty="0" sz="1600" spc="-4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er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placeret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og</a:t>
            </a:r>
            <a:r>
              <a:rPr dirty="0" sz="1600" spc="-1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hvilke </a:t>
            </a:r>
            <a:r>
              <a:rPr dirty="0" sz="1600" spc="-20" i="1">
                <a:solidFill>
                  <a:srgbClr val="404040"/>
                </a:solidFill>
                <a:latin typeface="Carlito"/>
                <a:cs typeface="Carlito"/>
              </a:rPr>
              <a:t>arealer,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dirty="0" sz="1600" spc="-1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dækker.</a:t>
            </a:r>
            <a:endParaRPr sz="1600">
              <a:latin typeface="Carlito"/>
              <a:cs typeface="Carlito"/>
            </a:endParaRPr>
          </a:p>
          <a:p>
            <a:pPr marL="12700" marR="494665" indent="147320">
              <a:lnSpc>
                <a:spcPct val="106900"/>
              </a:lnSpc>
              <a:spcBef>
                <a:spcPts val="805"/>
              </a:spcBef>
              <a:buChar char="•"/>
              <a:tabLst>
                <a:tab pos="160020" algn="l"/>
              </a:tabLst>
            </a:pP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Hvis</a:t>
            </a:r>
            <a:r>
              <a:rPr dirty="0" sz="16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z="16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anvendes</a:t>
            </a:r>
            <a:r>
              <a:rPr dirty="0" sz="1600" spc="-1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automatisk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styret</a:t>
            </a:r>
            <a:r>
              <a:rPr dirty="0" sz="1600" spc="-5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solafskærmning,</a:t>
            </a:r>
            <a:r>
              <a:rPr dirty="0" sz="1600" spc="-1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er</a:t>
            </a:r>
            <a:r>
              <a:rPr dirty="0" sz="16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der</a:t>
            </a:r>
            <a:r>
              <a:rPr dirty="0" sz="1600" spc="-5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indhentet</a:t>
            </a:r>
            <a:r>
              <a:rPr dirty="0" sz="1600" spc="-3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dokumentation</a:t>
            </a:r>
            <a:r>
              <a:rPr dirty="0" sz="1600" spc="-1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for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setpunkter og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 indreguleringsparametre,</a:t>
            </a:r>
            <a:r>
              <a:rPr dirty="0" sz="1600" spc="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fx</a:t>
            </a:r>
            <a:r>
              <a:rPr dirty="0" sz="1600" spc="-2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solintensitet</a:t>
            </a:r>
            <a:r>
              <a:rPr dirty="0" sz="1600" spc="-4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og</a:t>
            </a:r>
            <a:r>
              <a:rPr dirty="0" sz="1600" spc="-5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i="1">
                <a:solidFill>
                  <a:srgbClr val="404040"/>
                </a:solidFill>
                <a:latin typeface="Carlito"/>
                <a:cs typeface="Carlito"/>
              </a:rPr>
              <a:t>eventuelt</a:t>
            </a:r>
            <a:r>
              <a:rPr dirty="0" sz="1600" spc="-30" i="1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dirty="0" sz="1600" spc="-10" i="1">
                <a:solidFill>
                  <a:srgbClr val="404040"/>
                </a:solidFill>
                <a:latin typeface="Carlito"/>
                <a:cs typeface="Carlito"/>
              </a:rPr>
              <a:t>vindfølsomhed.</a:t>
            </a:r>
            <a:endParaRPr sz="1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Acceptkriterium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25685" y="1605264"/>
            <a:ext cx="8141334" cy="31629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326515">
              <a:lnSpc>
                <a:spcPct val="107000"/>
              </a:lnSpc>
              <a:spcBef>
                <a:spcPts val="95"/>
              </a:spcBef>
            </a:pP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Pkt.</a:t>
            </a:r>
            <a:r>
              <a:rPr dirty="0" sz="2000" spc="-2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4.4</a:t>
            </a:r>
            <a:r>
              <a:rPr dirty="0" sz="2000" spc="-4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2000" spc="-1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Vejledning</a:t>
            </a:r>
            <a:r>
              <a:rPr dirty="0" sz="2000" spc="-3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om</a:t>
            </a:r>
            <a:r>
              <a:rPr dirty="0" sz="2000" spc="-3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funktionsafprøvning</a:t>
            </a:r>
            <a:r>
              <a:rPr dirty="0" sz="2000" spc="-3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-</a:t>
            </a:r>
            <a:r>
              <a:rPr dirty="0" sz="2000" spc="-30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Styring</a:t>
            </a:r>
            <a:r>
              <a:rPr dirty="0" sz="2000" spc="-2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>
                <a:solidFill>
                  <a:srgbClr val="FD6300"/>
                </a:solidFill>
                <a:latin typeface="Carlito"/>
                <a:cs typeface="Carlito"/>
              </a:rPr>
              <a:t>af</a:t>
            </a:r>
            <a:r>
              <a:rPr dirty="0" sz="2000" spc="-15">
                <a:solidFill>
                  <a:srgbClr val="FD6300"/>
                </a:solidFill>
                <a:latin typeface="Carlito"/>
                <a:cs typeface="Carlito"/>
              </a:rPr>
              <a:t> </a:t>
            </a:r>
            <a:r>
              <a:rPr dirty="0" sz="2000" spc="-10">
                <a:solidFill>
                  <a:srgbClr val="FD6300"/>
                </a:solidFill>
                <a:latin typeface="Carlito"/>
                <a:cs typeface="Carlito"/>
              </a:rPr>
              <a:t>elektriske belysningsanlæg</a:t>
            </a:r>
            <a:endParaRPr sz="2000">
              <a:latin typeface="Carlito"/>
              <a:cs typeface="Carlito"/>
            </a:endParaRPr>
          </a:p>
          <a:p>
            <a:pPr marL="12700" marR="5080">
              <a:lnSpc>
                <a:spcPct val="107000"/>
              </a:lnSpc>
              <a:spcBef>
                <a:spcPts val="795"/>
              </a:spcBef>
            </a:pPr>
            <a:r>
              <a:rPr dirty="0" sz="2000" spc="-10" i="1">
                <a:latin typeface="Carlito"/>
                <a:cs typeface="Carlito"/>
              </a:rPr>
              <a:t>Funktionsafprøvningens</a:t>
            </a:r>
            <a:r>
              <a:rPr dirty="0" sz="2000" spc="-6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resultat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for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lysstyringen</a:t>
            </a:r>
            <a:r>
              <a:rPr dirty="0" sz="2000" spc="-5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kan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accepteres,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hvis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det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konstateres,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at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den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anvendte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lysstyring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reagerer</a:t>
            </a:r>
            <a:r>
              <a:rPr dirty="0" sz="2000" spc="-5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fuld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overensstemmelse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med </a:t>
            </a:r>
            <a:r>
              <a:rPr dirty="0" sz="2000" spc="-10" i="1">
                <a:latin typeface="Carlito"/>
                <a:cs typeface="Carlito"/>
              </a:rPr>
              <a:t>dokumentationen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anvendt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til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byggeandragende.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Afvigelser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forhold</a:t>
            </a:r>
            <a:r>
              <a:rPr dirty="0" sz="2000" spc="-30" i="1">
                <a:latin typeface="Carlito"/>
                <a:cs typeface="Carlito"/>
              </a:rPr>
              <a:t> </a:t>
            </a:r>
            <a:r>
              <a:rPr dirty="0" sz="2000" spc="-25" i="1">
                <a:latin typeface="Carlito"/>
                <a:cs typeface="Carlito"/>
              </a:rPr>
              <a:t>til </a:t>
            </a:r>
            <a:r>
              <a:rPr dirty="0" sz="2000" spc="-10" i="1">
                <a:latin typeface="Carlito"/>
                <a:cs typeface="Carlito"/>
              </a:rPr>
              <a:t>byggeandragende,</a:t>
            </a:r>
            <a:r>
              <a:rPr dirty="0" sz="2000" spc="-7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som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ikke</a:t>
            </a:r>
            <a:r>
              <a:rPr dirty="0" sz="2000" spc="-2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medfører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et</a:t>
            </a:r>
            <a:r>
              <a:rPr dirty="0" sz="2000" spc="-4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øget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elforbrug</a:t>
            </a:r>
            <a:r>
              <a:rPr dirty="0" sz="2000" spc="-6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til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belysningsanlægget, </a:t>
            </a:r>
            <a:r>
              <a:rPr dirty="0" sz="2000" i="1">
                <a:latin typeface="Carlito"/>
                <a:cs typeface="Carlito"/>
              </a:rPr>
              <a:t>kan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dog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accepteres</a:t>
            </a:r>
            <a:r>
              <a:rPr dirty="0" sz="2000" spc="-5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så</a:t>
            </a:r>
            <a:r>
              <a:rPr dirty="0" sz="2000" spc="-3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længe</a:t>
            </a:r>
            <a:r>
              <a:rPr dirty="0" sz="2000" spc="-40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minimumsværdier</a:t>
            </a:r>
            <a:r>
              <a:rPr dirty="0" sz="2000" spc="-2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ifølge</a:t>
            </a:r>
            <a:r>
              <a:rPr dirty="0" sz="2000" spc="-15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EN12464</a:t>
            </a:r>
            <a:r>
              <a:rPr dirty="0" sz="2000" spc="-60" i="1">
                <a:latin typeface="Carlito"/>
                <a:cs typeface="Carlito"/>
              </a:rPr>
              <a:t> </a:t>
            </a:r>
            <a:r>
              <a:rPr dirty="0" sz="2000" i="1">
                <a:latin typeface="Carlito"/>
                <a:cs typeface="Carlito"/>
              </a:rPr>
              <a:t>er</a:t>
            </a:r>
            <a:r>
              <a:rPr dirty="0" sz="2000" spc="-35" i="1">
                <a:latin typeface="Carlito"/>
                <a:cs typeface="Carlito"/>
              </a:rPr>
              <a:t> </a:t>
            </a:r>
            <a:r>
              <a:rPr dirty="0" sz="2000" spc="-10" i="1">
                <a:latin typeface="Carlito"/>
                <a:cs typeface="Carlito"/>
              </a:rPr>
              <a:t>overholdt.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95"/>
              </a:spcBef>
            </a:pPr>
            <a:endParaRPr sz="20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sng" sz="20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Se</a:t>
            </a:r>
            <a:r>
              <a:rPr dirty="0" u="sng" sz="2000" spc="-4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 </a:t>
            </a:r>
            <a:r>
              <a:rPr dirty="0" u="sng" sz="2000" spc="-1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yderligere</a:t>
            </a:r>
            <a:r>
              <a:rPr dirty="0" u="sng" sz="2000" spc="-4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 </a:t>
            </a:r>
            <a:r>
              <a:rPr dirty="0" u="sng" sz="20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i</a:t>
            </a:r>
            <a:r>
              <a:rPr dirty="0" u="sng" sz="2000" spc="-3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 </a:t>
            </a:r>
            <a:r>
              <a:rPr dirty="0" u="sng" sz="20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4.4</a:t>
            </a:r>
            <a:r>
              <a:rPr dirty="0" u="sng" sz="2000" spc="-5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 </a:t>
            </a:r>
            <a:r>
              <a:rPr dirty="0" u="sng" sz="2000" spc="-3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vedr. </a:t>
            </a:r>
            <a:r>
              <a:rPr dirty="0" u="sng" sz="2000" spc="-1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krævet</a:t>
            </a:r>
            <a:r>
              <a:rPr dirty="0" u="sng" sz="2000" spc="-2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 </a:t>
            </a:r>
            <a:r>
              <a:rPr dirty="0" u="sng" sz="2000" spc="-1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dokumentation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8265" y="4149077"/>
            <a:ext cx="1080107" cy="142179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280" y="371223"/>
            <a:ext cx="8697595" cy="1186815"/>
          </a:xfrm>
          <a:prstGeom prst="rect"/>
        </p:spPr>
        <p:txBody>
          <a:bodyPr wrap="square" lIns="0" tIns="184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dirty="0"/>
              <a:t>Hvad</a:t>
            </a:r>
            <a:r>
              <a:rPr dirty="0" spc="-80"/>
              <a:t> </a:t>
            </a:r>
            <a:r>
              <a:rPr dirty="0"/>
              <a:t>siger</a:t>
            </a:r>
            <a:r>
              <a:rPr dirty="0" spc="-85"/>
              <a:t> </a:t>
            </a:r>
            <a:r>
              <a:rPr dirty="0" spc="-10"/>
              <a:t>standarden</a:t>
            </a:r>
            <a:r>
              <a:rPr dirty="0" spc="-60"/>
              <a:t> </a:t>
            </a:r>
            <a:r>
              <a:rPr dirty="0"/>
              <a:t>DS/EN</a:t>
            </a:r>
            <a:r>
              <a:rPr dirty="0" spc="-75"/>
              <a:t> </a:t>
            </a:r>
            <a:r>
              <a:rPr dirty="0" spc="-25"/>
              <a:t>12464-</a:t>
            </a:r>
            <a:r>
              <a:rPr dirty="0"/>
              <a:t>1</a:t>
            </a:r>
            <a:r>
              <a:rPr dirty="0" spc="-75"/>
              <a:t> </a:t>
            </a:r>
            <a:r>
              <a:rPr dirty="0"/>
              <a:t>om</a:t>
            </a:r>
            <a:r>
              <a:rPr dirty="0" spc="-75"/>
              <a:t> </a:t>
            </a:r>
            <a:r>
              <a:rPr dirty="0" spc="-25"/>
              <a:t>FA?</a:t>
            </a: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2200"/>
              <a:t>Kapitel</a:t>
            </a:r>
            <a:r>
              <a:rPr dirty="0" sz="2200" spc="-55"/>
              <a:t> </a:t>
            </a:r>
            <a:r>
              <a:rPr dirty="0" sz="2200"/>
              <a:t>8:</a:t>
            </a:r>
            <a:r>
              <a:rPr dirty="0" sz="2200" spc="-45"/>
              <a:t> </a:t>
            </a:r>
            <a:r>
              <a:rPr dirty="0" sz="2200" spc="-10"/>
              <a:t>Verifikationsprocedure</a:t>
            </a:r>
            <a:endParaRPr sz="2200"/>
          </a:p>
        </p:txBody>
      </p:sp>
      <p:sp>
        <p:nvSpPr>
          <p:cNvPr id="3" name="object 3" descr=""/>
          <p:cNvSpPr txBox="1"/>
          <p:nvPr/>
        </p:nvSpPr>
        <p:spPr>
          <a:xfrm>
            <a:off x="625280" y="1870252"/>
            <a:ext cx="5643245" cy="4007485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82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10">
                <a:latin typeface="Carlito"/>
                <a:cs typeface="Carlito"/>
              </a:rPr>
              <a:t>Belysningsstyrker</a:t>
            </a:r>
            <a:endParaRPr sz="2400">
              <a:latin typeface="Carlito"/>
              <a:cs typeface="Carlito"/>
            </a:endParaRPr>
          </a:p>
          <a:p>
            <a:pPr marL="240029" indent="-227329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>
                <a:latin typeface="Carlito"/>
                <a:cs typeface="Carlito"/>
              </a:rPr>
              <a:t>UGR</a:t>
            </a:r>
            <a:r>
              <a:rPr dirty="0" sz="2400" spc="-60">
                <a:latin typeface="Carlito"/>
                <a:cs typeface="Carlito"/>
              </a:rPr>
              <a:t> </a:t>
            </a:r>
            <a:r>
              <a:rPr dirty="0" sz="2400">
                <a:latin typeface="Carlito"/>
                <a:cs typeface="Carlito"/>
              </a:rPr>
              <a:t>–</a:t>
            </a:r>
            <a:r>
              <a:rPr dirty="0" sz="2400" spc="-50">
                <a:latin typeface="Carlito"/>
                <a:cs typeface="Carlito"/>
              </a:rPr>
              <a:t> </a:t>
            </a:r>
            <a:r>
              <a:rPr dirty="0" sz="2400" spc="-10">
                <a:latin typeface="Carlito"/>
                <a:cs typeface="Carlito"/>
              </a:rPr>
              <a:t>Blænding</a:t>
            </a:r>
            <a:endParaRPr sz="2400">
              <a:latin typeface="Carlito"/>
              <a:cs typeface="Carlito"/>
            </a:endParaRPr>
          </a:p>
          <a:p>
            <a:pPr marL="240029" indent="-227329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30">
                <a:latin typeface="Carlito"/>
                <a:cs typeface="Carlito"/>
              </a:rPr>
              <a:t>Farvegengivelse </a:t>
            </a:r>
            <a:r>
              <a:rPr dirty="0" sz="2400">
                <a:latin typeface="Carlito"/>
                <a:cs typeface="Carlito"/>
              </a:rPr>
              <a:t>og</a:t>
            </a:r>
            <a:r>
              <a:rPr dirty="0" sz="2400" spc="10">
                <a:latin typeface="Carlito"/>
                <a:cs typeface="Carlito"/>
              </a:rPr>
              <a:t> </a:t>
            </a:r>
            <a:r>
              <a:rPr dirty="0" sz="2400" spc="-10">
                <a:latin typeface="Carlito"/>
                <a:cs typeface="Carlito"/>
              </a:rPr>
              <a:t>farveudseende</a:t>
            </a:r>
            <a:endParaRPr sz="2400">
              <a:latin typeface="Carlito"/>
              <a:cs typeface="Carlito"/>
            </a:endParaRPr>
          </a:p>
          <a:p>
            <a:pPr marL="240029" indent="-227329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30">
                <a:latin typeface="Carlito"/>
                <a:cs typeface="Carlito"/>
              </a:rPr>
              <a:t>Armaturets</a:t>
            </a:r>
            <a:r>
              <a:rPr dirty="0" sz="2400" spc="-40">
                <a:latin typeface="Carlito"/>
                <a:cs typeface="Carlito"/>
              </a:rPr>
              <a:t> </a:t>
            </a:r>
            <a:r>
              <a:rPr dirty="0" sz="2400" spc="-10">
                <a:latin typeface="Carlito"/>
                <a:cs typeface="Carlito"/>
              </a:rPr>
              <a:t>luminans</a:t>
            </a:r>
            <a:endParaRPr sz="2400">
              <a:latin typeface="Carlito"/>
              <a:cs typeface="Carlito"/>
            </a:endParaRPr>
          </a:p>
          <a:p>
            <a:pPr marL="240029" indent="-227329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>
                <a:latin typeface="Carlito"/>
                <a:cs typeface="Carlito"/>
              </a:rPr>
              <a:t>Plan</a:t>
            </a:r>
            <a:r>
              <a:rPr dirty="0" sz="2400" spc="-100">
                <a:latin typeface="Carlito"/>
                <a:cs typeface="Carlito"/>
              </a:rPr>
              <a:t> </a:t>
            </a:r>
            <a:r>
              <a:rPr dirty="0" sz="2400" spc="-10">
                <a:latin typeface="Carlito"/>
                <a:cs typeface="Carlito"/>
              </a:rPr>
              <a:t>for</a:t>
            </a:r>
            <a:r>
              <a:rPr dirty="0" sz="2400" spc="-110">
                <a:latin typeface="Carlito"/>
                <a:cs typeface="Carlito"/>
              </a:rPr>
              <a:t> </a:t>
            </a:r>
            <a:r>
              <a:rPr dirty="0" sz="2400" spc="-10">
                <a:latin typeface="Carlito"/>
                <a:cs typeface="Carlito"/>
              </a:rPr>
              <a:t>vedligeholdelse</a:t>
            </a:r>
            <a:endParaRPr sz="2400">
              <a:latin typeface="Carlito"/>
              <a:cs typeface="Carlito"/>
            </a:endParaRPr>
          </a:p>
          <a:p>
            <a:pPr marL="604520" marR="5080">
              <a:lnSpc>
                <a:spcPct val="100000"/>
              </a:lnSpc>
              <a:spcBef>
                <a:spcPts val="2575"/>
              </a:spcBef>
            </a:pPr>
            <a:r>
              <a:rPr dirty="0" sz="1800" spc="-10">
                <a:latin typeface="Carlito"/>
                <a:cs typeface="Carlito"/>
              </a:rPr>
              <a:t>Bygningsreglementet</a:t>
            </a:r>
            <a:r>
              <a:rPr dirty="0" sz="1800" spc="-60">
                <a:latin typeface="Carlito"/>
                <a:cs typeface="Carlito"/>
              </a:rPr>
              <a:t> </a:t>
            </a:r>
            <a:r>
              <a:rPr dirty="0" sz="1800">
                <a:latin typeface="Carlito"/>
                <a:cs typeface="Carlito"/>
              </a:rPr>
              <a:t>stiller</a:t>
            </a:r>
            <a:r>
              <a:rPr dirty="0" sz="1800" spc="-40">
                <a:latin typeface="Carlito"/>
                <a:cs typeface="Carlito"/>
              </a:rPr>
              <a:t> </a:t>
            </a:r>
            <a:r>
              <a:rPr dirty="0" sz="1800">
                <a:latin typeface="Carlito"/>
                <a:cs typeface="Carlito"/>
              </a:rPr>
              <a:t>krav</a:t>
            </a:r>
            <a:r>
              <a:rPr dirty="0" sz="1800" spc="-45">
                <a:latin typeface="Carlito"/>
                <a:cs typeface="Carlito"/>
              </a:rPr>
              <a:t> </a:t>
            </a:r>
            <a:r>
              <a:rPr dirty="0" sz="1800">
                <a:latin typeface="Carlito"/>
                <a:cs typeface="Carlito"/>
              </a:rPr>
              <a:t>om,</a:t>
            </a:r>
            <a:r>
              <a:rPr dirty="0" sz="1800" spc="-50">
                <a:latin typeface="Carlito"/>
                <a:cs typeface="Carlito"/>
              </a:rPr>
              <a:t> </a:t>
            </a:r>
            <a:r>
              <a:rPr dirty="0" sz="1800" spc="-25">
                <a:latin typeface="Carlito"/>
                <a:cs typeface="Carlito"/>
              </a:rPr>
              <a:t>at </a:t>
            </a:r>
            <a:r>
              <a:rPr dirty="0" sz="1800" spc="-10">
                <a:latin typeface="Carlito"/>
                <a:cs typeface="Carlito"/>
              </a:rPr>
              <a:t>arbejdspladsbelysning</a:t>
            </a:r>
            <a:r>
              <a:rPr dirty="0" sz="1800" spc="-40">
                <a:latin typeface="Carlito"/>
                <a:cs typeface="Carlito"/>
              </a:rPr>
              <a:t> </a:t>
            </a:r>
            <a:r>
              <a:rPr dirty="0" sz="1800">
                <a:latin typeface="Carlito"/>
                <a:cs typeface="Carlito"/>
              </a:rPr>
              <a:t>på</a:t>
            </a:r>
            <a:r>
              <a:rPr dirty="0" sz="1800" spc="-10">
                <a:latin typeface="Carlito"/>
                <a:cs typeface="Carlito"/>
              </a:rPr>
              <a:t> </a:t>
            </a:r>
            <a:r>
              <a:rPr dirty="0" sz="1800">
                <a:latin typeface="Carlito"/>
                <a:cs typeface="Carlito"/>
              </a:rPr>
              <a:t>indendørs</a:t>
            </a:r>
            <a:r>
              <a:rPr dirty="0" sz="1800" spc="-15">
                <a:latin typeface="Carlito"/>
                <a:cs typeface="Carlito"/>
              </a:rPr>
              <a:t> </a:t>
            </a:r>
            <a:r>
              <a:rPr dirty="0" sz="1800">
                <a:latin typeface="Carlito"/>
                <a:cs typeface="Carlito"/>
              </a:rPr>
              <a:t>arbejdspladser</a:t>
            </a:r>
            <a:r>
              <a:rPr dirty="0" sz="1800" spc="-40">
                <a:latin typeface="Carlito"/>
                <a:cs typeface="Carlito"/>
              </a:rPr>
              <a:t> </a:t>
            </a:r>
            <a:r>
              <a:rPr dirty="0" sz="1800" spc="-50">
                <a:latin typeface="Carlito"/>
                <a:cs typeface="Carlito"/>
              </a:rPr>
              <a:t>i </a:t>
            </a:r>
            <a:r>
              <a:rPr dirty="0" sz="1800">
                <a:latin typeface="Carlito"/>
                <a:cs typeface="Carlito"/>
              </a:rPr>
              <a:t>Danmark</a:t>
            </a:r>
            <a:r>
              <a:rPr dirty="0" sz="1800" spc="-35">
                <a:latin typeface="Carlito"/>
                <a:cs typeface="Carlito"/>
              </a:rPr>
              <a:t> </a:t>
            </a:r>
            <a:r>
              <a:rPr dirty="0" sz="1800">
                <a:latin typeface="Carlito"/>
                <a:cs typeface="Carlito"/>
              </a:rPr>
              <a:t>skal</a:t>
            </a:r>
            <a:r>
              <a:rPr dirty="0" sz="1800" spc="-50">
                <a:latin typeface="Carlito"/>
                <a:cs typeface="Carlito"/>
              </a:rPr>
              <a:t> </a:t>
            </a:r>
            <a:r>
              <a:rPr dirty="0" sz="1800">
                <a:latin typeface="Carlito"/>
                <a:cs typeface="Carlito"/>
              </a:rPr>
              <a:t>udføres</a:t>
            </a:r>
            <a:r>
              <a:rPr dirty="0" sz="1800" spc="-40">
                <a:latin typeface="Carlito"/>
                <a:cs typeface="Carlito"/>
              </a:rPr>
              <a:t> </a:t>
            </a:r>
            <a:r>
              <a:rPr dirty="0" sz="1800">
                <a:latin typeface="Carlito"/>
                <a:cs typeface="Carlito"/>
              </a:rPr>
              <a:t>i</a:t>
            </a:r>
            <a:r>
              <a:rPr dirty="0" sz="1800" spc="-50">
                <a:latin typeface="Carlito"/>
                <a:cs typeface="Carlito"/>
              </a:rPr>
              <a:t> </a:t>
            </a:r>
            <a:r>
              <a:rPr dirty="0" sz="1800" spc="-10">
                <a:latin typeface="Carlito"/>
                <a:cs typeface="Carlito"/>
              </a:rPr>
              <a:t>overensstemmelse</a:t>
            </a:r>
            <a:r>
              <a:rPr dirty="0" sz="1800" spc="-35">
                <a:latin typeface="Carlito"/>
                <a:cs typeface="Carlito"/>
              </a:rPr>
              <a:t> </a:t>
            </a:r>
            <a:r>
              <a:rPr dirty="0" sz="1800">
                <a:latin typeface="Carlito"/>
                <a:cs typeface="Carlito"/>
              </a:rPr>
              <a:t>med</a:t>
            </a:r>
            <a:r>
              <a:rPr dirty="0" sz="1800" spc="-45">
                <a:latin typeface="Carlito"/>
                <a:cs typeface="Carlito"/>
              </a:rPr>
              <a:t> </a:t>
            </a:r>
            <a:r>
              <a:rPr dirty="0" sz="1800" spc="-10">
                <a:latin typeface="Carlito"/>
                <a:cs typeface="Carlito"/>
              </a:rPr>
              <a:t>DS/EN 12464-</a:t>
            </a:r>
            <a:r>
              <a:rPr dirty="0" sz="1800">
                <a:latin typeface="Carlito"/>
                <a:cs typeface="Carlito"/>
              </a:rPr>
              <a:t>1</a:t>
            </a:r>
            <a:r>
              <a:rPr dirty="0" sz="1800" spc="-35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Lys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og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belysning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–</a:t>
            </a:r>
            <a:r>
              <a:rPr dirty="0" sz="1800" spc="-1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Belysning</a:t>
            </a:r>
            <a:r>
              <a:rPr dirty="0" sz="1800" spc="-35" i="1">
                <a:latin typeface="Carlito"/>
                <a:cs typeface="Carlito"/>
              </a:rPr>
              <a:t> </a:t>
            </a:r>
            <a:r>
              <a:rPr dirty="0" sz="1800" spc="-25" i="1">
                <a:latin typeface="Carlito"/>
                <a:cs typeface="Carlito"/>
              </a:rPr>
              <a:t>ved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arbejdspladser</a:t>
            </a:r>
            <a:r>
              <a:rPr dirty="0" sz="1800" spc="-3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–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Del</a:t>
            </a:r>
            <a:r>
              <a:rPr dirty="0" sz="1800" spc="-3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1: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Indendørs</a:t>
            </a:r>
            <a:r>
              <a:rPr dirty="0" sz="1800" spc="-35" i="1">
                <a:latin typeface="Carlito"/>
                <a:cs typeface="Carlito"/>
              </a:rPr>
              <a:t> </a:t>
            </a:r>
            <a:r>
              <a:rPr dirty="0" sz="1800" spc="-10" i="1">
                <a:latin typeface="Carlito"/>
                <a:cs typeface="Carlito"/>
              </a:rPr>
              <a:t>arbejdspladser</a:t>
            </a:r>
            <a:endParaRPr sz="1800">
              <a:latin typeface="Carlito"/>
              <a:cs typeface="Carlito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1225" y="3250095"/>
            <a:ext cx="3741635" cy="258692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290219" y="5855478"/>
            <a:ext cx="10153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Arial"/>
                <a:cs typeface="Arial"/>
              </a:rPr>
              <a:t>Dansk</a:t>
            </a:r>
            <a:r>
              <a:rPr dirty="0" sz="800" spc="-3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Center</a:t>
            </a:r>
            <a:r>
              <a:rPr dirty="0" sz="800" spc="-1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for </a:t>
            </a:r>
            <a:r>
              <a:rPr dirty="0" sz="800" spc="-25" b="1">
                <a:latin typeface="Arial"/>
                <a:cs typeface="Arial"/>
              </a:rPr>
              <a:t>Lys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280" y="371223"/>
            <a:ext cx="8697595" cy="1186815"/>
          </a:xfrm>
          <a:prstGeom prst="rect"/>
        </p:spPr>
        <p:txBody>
          <a:bodyPr wrap="square" lIns="0" tIns="184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dirty="0"/>
              <a:t>Hvad</a:t>
            </a:r>
            <a:r>
              <a:rPr dirty="0" spc="-80"/>
              <a:t> </a:t>
            </a:r>
            <a:r>
              <a:rPr dirty="0"/>
              <a:t>siger</a:t>
            </a:r>
            <a:r>
              <a:rPr dirty="0" spc="-85"/>
              <a:t> </a:t>
            </a:r>
            <a:r>
              <a:rPr dirty="0" spc="-10"/>
              <a:t>standarden</a:t>
            </a:r>
            <a:r>
              <a:rPr dirty="0" spc="-60"/>
              <a:t> </a:t>
            </a:r>
            <a:r>
              <a:rPr dirty="0"/>
              <a:t>DS/EN</a:t>
            </a:r>
            <a:r>
              <a:rPr dirty="0" spc="-75"/>
              <a:t> </a:t>
            </a:r>
            <a:r>
              <a:rPr dirty="0" spc="-25"/>
              <a:t>12464-</a:t>
            </a:r>
            <a:r>
              <a:rPr dirty="0"/>
              <a:t>1</a:t>
            </a:r>
            <a:r>
              <a:rPr dirty="0" spc="-75"/>
              <a:t> </a:t>
            </a:r>
            <a:r>
              <a:rPr dirty="0"/>
              <a:t>om</a:t>
            </a:r>
            <a:r>
              <a:rPr dirty="0" spc="-75"/>
              <a:t> </a:t>
            </a:r>
            <a:r>
              <a:rPr dirty="0" spc="-25"/>
              <a:t>FA?</a:t>
            </a: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2200"/>
              <a:t>Kapitel</a:t>
            </a:r>
            <a:r>
              <a:rPr dirty="0" sz="2200" spc="-55"/>
              <a:t> </a:t>
            </a:r>
            <a:r>
              <a:rPr dirty="0" sz="2200"/>
              <a:t>8:</a:t>
            </a:r>
            <a:r>
              <a:rPr dirty="0" sz="2200" spc="-45"/>
              <a:t> </a:t>
            </a:r>
            <a:r>
              <a:rPr dirty="0" sz="2200" spc="-10"/>
              <a:t>Verifikationsprocedure</a:t>
            </a:r>
            <a:endParaRPr sz="2200"/>
          </a:p>
        </p:txBody>
      </p:sp>
      <p:sp>
        <p:nvSpPr>
          <p:cNvPr id="3" name="object 3" descr=""/>
          <p:cNvSpPr txBox="1"/>
          <p:nvPr/>
        </p:nvSpPr>
        <p:spPr>
          <a:xfrm>
            <a:off x="625280" y="1870252"/>
            <a:ext cx="5696585" cy="318770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82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10">
                <a:latin typeface="Carlito"/>
                <a:cs typeface="Carlito"/>
              </a:rPr>
              <a:t>Belysningsstyrker</a:t>
            </a:r>
            <a:endParaRPr sz="2400">
              <a:latin typeface="Carlito"/>
              <a:cs typeface="Carlito"/>
            </a:endParaRPr>
          </a:p>
          <a:p>
            <a:pPr marL="240029" indent="-227329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>
                <a:latin typeface="Carlito"/>
                <a:cs typeface="Carlito"/>
              </a:rPr>
              <a:t>UGR</a:t>
            </a:r>
            <a:r>
              <a:rPr dirty="0" sz="2400" spc="-60">
                <a:latin typeface="Carlito"/>
                <a:cs typeface="Carlito"/>
              </a:rPr>
              <a:t> </a:t>
            </a:r>
            <a:r>
              <a:rPr dirty="0" sz="2400">
                <a:latin typeface="Carlito"/>
                <a:cs typeface="Carlito"/>
              </a:rPr>
              <a:t>–</a:t>
            </a:r>
            <a:r>
              <a:rPr dirty="0" sz="2400" spc="-50">
                <a:latin typeface="Carlito"/>
                <a:cs typeface="Carlito"/>
              </a:rPr>
              <a:t> </a:t>
            </a:r>
            <a:r>
              <a:rPr dirty="0" sz="2400" spc="-10">
                <a:latin typeface="Carlito"/>
                <a:cs typeface="Carlito"/>
              </a:rPr>
              <a:t>Blænding</a:t>
            </a:r>
            <a:endParaRPr sz="2400">
              <a:latin typeface="Carlito"/>
              <a:cs typeface="Carlito"/>
            </a:endParaRPr>
          </a:p>
          <a:p>
            <a:pPr marL="240029" indent="-227329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30">
                <a:latin typeface="Carlito"/>
                <a:cs typeface="Carlito"/>
              </a:rPr>
              <a:t>Farvegengivelse </a:t>
            </a:r>
            <a:r>
              <a:rPr dirty="0" sz="2400">
                <a:latin typeface="Carlito"/>
                <a:cs typeface="Carlito"/>
              </a:rPr>
              <a:t>og</a:t>
            </a:r>
            <a:r>
              <a:rPr dirty="0" sz="2400" spc="10">
                <a:latin typeface="Carlito"/>
                <a:cs typeface="Carlito"/>
              </a:rPr>
              <a:t> </a:t>
            </a:r>
            <a:r>
              <a:rPr dirty="0" sz="2400" spc="-10">
                <a:latin typeface="Carlito"/>
                <a:cs typeface="Carlito"/>
              </a:rPr>
              <a:t>farveudseende</a:t>
            </a:r>
            <a:endParaRPr sz="2400">
              <a:latin typeface="Carlito"/>
              <a:cs typeface="Carlito"/>
            </a:endParaRPr>
          </a:p>
          <a:p>
            <a:pPr marL="240029" indent="-227329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30">
                <a:latin typeface="Carlito"/>
                <a:cs typeface="Carlito"/>
              </a:rPr>
              <a:t>Armaturets</a:t>
            </a:r>
            <a:r>
              <a:rPr dirty="0" sz="2400" spc="-40">
                <a:latin typeface="Carlito"/>
                <a:cs typeface="Carlito"/>
              </a:rPr>
              <a:t> </a:t>
            </a:r>
            <a:r>
              <a:rPr dirty="0" sz="2400" spc="-10">
                <a:latin typeface="Carlito"/>
                <a:cs typeface="Carlito"/>
              </a:rPr>
              <a:t>luminans</a:t>
            </a:r>
            <a:endParaRPr sz="2400">
              <a:latin typeface="Carlito"/>
              <a:cs typeface="Carlito"/>
            </a:endParaRPr>
          </a:p>
          <a:p>
            <a:pPr marL="240029" indent="-227329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>
                <a:latin typeface="Carlito"/>
                <a:cs typeface="Carlito"/>
              </a:rPr>
              <a:t>Plan</a:t>
            </a:r>
            <a:r>
              <a:rPr dirty="0" sz="2400" spc="-100">
                <a:latin typeface="Carlito"/>
                <a:cs typeface="Carlito"/>
              </a:rPr>
              <a:t> </a:t>
            </a:r>
            <a:r>
              <a:rPr dirty="0" sz="2400" spc="-10">
                <a:latin typeface="Carlito"/>
                <a:cs typeface="Carlito"/>
              </a:rPr>
              <a:t>for</a:t>
            </a:r>
            <a:r>
              <a:rPr dirty="0" sz="2400" spc="-110">
                <a:latin typeface="Carlito"/>
                <a:cs typeface="Carlito"/>
              </a:rPr>
              <a:t> </a:t>
            </a:r>
            <a:r>
              <a:rPr dirty="0" sz="2400" spc="-10">
                <a:latin typeface="Carlito"/>
                <a:cs typeface="Carlito"/>
              </a:rPr>
              <a:t>vedligeholdelse</a:t>
            </a:r>
            <a:endParaRPr sz="2400">
              <a:latin typeface="Carlito"/>
              <a:cs typeface="Carlito"/>
            </a:endParaRPr>
          </a:p>
          <a:p>
            <a:pPr marL="608330" marR="5080">
              <a:lnSpc>
                <a:spcPct val="100000"/>
              </a:lnSpc>
              <a:spcBef>
                <a:spcPts val="2600"/>
              </a:spcBef>
            </a:pPr>
            <a:r>
              <a:rPr dirty="0" sz="1800">
                <a:solidFill>
                  <a:srgbClr val="FF0000"/>
                </a:solidFill>
                <a:latin typeface="Carlito"/>
                <a:cs typeface="Carlito"/>
              </a:rPr>
              <a:t>Bemærk:</a:t>
            </a:r>
            <a:r>
              <a:rPr dirty="0" sz="1800" spc="-4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Carlito"/>
                <a:cs typeface="Carlito"/>
              </a:rPr>
              <a:t>Bygningsreglementet</a:t>
            </a:r>
            <a:r>
              <a:rPr dirty="0" sz="1800" spc="-25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 spc="-20">
                <a:solidFill>
                  <a:srgbClr val="FF0000"/>
                </a:solidFill>
                <a:latin typeface="Carlito"/>
                <a:cs typeface="Carlito"/>
              </a:rPr>
              <a:t>refererer</a:t>
            </a:r>
            <a:r>
              <a:rPr dirty="0" sz="1800" spc="-3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F0000"/>
                </a:solidFill>
                <a:latin typeface="Carlito"/>
                <a:cs typeface="Carlito"/>
              </a:rPr>
              <a:t>til</a:t>
            </a:r>
            <a:r>
              <a:rPr dirty="0" sz="1800" spc="-15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Carlito"/>
                <a:cs typeface="Carlito"/>
              </a:rPr>
              <a:t>standarden </a:t>
            </a:r>
            <a:r>
              <a:rPr dirty="0" sz="1800">
                <a:solidFill>
                  <a:srgbClr val="FF0000"/>
                </a:solidFill>
                <a:latin typeface="Carlito"/>
                <a:cs typeface="Carlito"/>
              </a:rPr>
              <a:t>–</a:t>
            </a:r>
            <a:r>
              <a:rPr dirty="0" sz="1800" spc="-3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F0000"/>
                </a:solidFill>
                <a:latin typeface="Carlito"/>
                <a:cs typeface="Carlito"/>
              </a:rPr>
              <a:t>hele</a:t>
            </a:r>
            <a:r>
              <a:rPr dirty="0" sz="1800" spc="-2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Carlito"/>
                <a:cs typeface="Carlito"/>
              </a:rPr>
              <a:t>standarden</a:t>
            </a:r>
            <a:r>
              <a:rPr dirty="0" sz="1800" spc="-2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F0000"/>
                </a:solidFill>
                <a:latin typeface="Carlito"/>
                <a:cs typeface="Carlito"/>
              </a:rPr>
              <a:t>–</a:t>
            </a:r>
            <a:r>
              <a:rPr dirty="0" sz="1800" spc="-3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F0000"/>
                </a:solidFill>
                <a:latin typeface="Carlito"/>
                <a:cs typeface="Carlito"/>
              </a:rPr>
              <a:t>og</a:t>
            </a:r>
            <a:r>
              <a:rPr dirty="0" sz="1800" spc="-15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F0000"/>
                </a:solidFill>
                <a:latin typeface="Carlito"/>
                <a:cs typeface="Carlito"/>
              </a:rPr>
              <a:t>ikke</a:t>
            </a:r>
            <a:r>
              <a:rPr dirty="0" sz="1800" spc="-3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F0000"/>
                </a:solidFill>
                <a:latin typeface="Carlito"/>
                <a:cs typeface="Carlito"/>
              </a:rPr>
              <a:t>kun</a:t>
            </a:r>
            <a:r>
              <a:rPr dirty="0" sz="1800" spc="-2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F0000"/>
                </a:solidFill>
                <a:latin typeface="Carlito"/>
                <a:cs typeface="Carlito"/>
              </a:rPr>
              <a:t>del</a:t>
            </a:r>
            <a:r>
              <a:rPr dirty="0" sz="1800" spc="-4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>
                <a:solidFill>
                  <a:srgbClr val="FF0000"/>
                </a:solidFill>
                <a:latin typeface="Carlito"/>
                <a:cs typeface="Carlito"/>
              </a:rPr>
              <a:t>af</a:t>
            </a:r>
            <a:r>
              <a:rPr dirty="0" sz="1800" spc="-15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1800" spc="-20">
                <a:solidFill>
                  <a:srgbClr val="FF0000"/>
                </a:solidFill>
                <a:latin typeface="Carlito"/>
                <a:cs typeface="Carlito"/>
              </a:rPr>
              <a:t>den!</a:t>
            </a:r>
            <a:endParaRPr sz="1800">
              <a:latin typeface="Carlito"/>
              <a:cs typeface="Carlito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1225" y="3250095"/>
            <a:ext cx="3741635" cy="258692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290219" y="5855478"/>
            <a:ext cx="10153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Arial"/>
                <a:cs typeface="Arial"/>
              </a:rPr>
              <a:t>Dansk</a:t>
            </a:r>
            <a:r>
              <a:rPr dirty="0" sz="800" spc="-3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Center</a:t>
            </a:r>
            <a:r>
              <a:rPr dirty="0" sz="800" spc="-1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for </a:t>
            </a:r>
            <a:r>
              <a:rPr dirty="0" sz="800" spc="-25" b="1">
                <a:latin typeface="Arial"/>
                <a:cs typeface="Arial"/>
              </a:rPr>
              <a:t>Lys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Hvorfor</a:t>
            </a:r>
            <a:r>
              <a:rPr dirty="0" sz="3000" spc="-75"/>
              <a:t> </a:t>
            </a:r>
            <a:r>
              <a:rPr dirty="0" sz="3000"/>
              <a:t>er</a:t>
            </a:r>
            <a:r>
              <a:rPr dirty="0" sz="3000" spc="-75"/>
              <a:t> </a:t>
            </a:r>
            <a:r>
              <a:rPr dirty="0" sz="3000"/>
              <a:t>det</a:t>
            </a:r>
            <a:r>
              <a:rPr dirty="0" sz="3000" spc="-70"/>
              <a:t> </a:t>
            </a:r>
            <a:r>
              <a:rPr dirty="0" sz="3000"/>
              <a:t>vigtigt,</a:t>
            </a:r>
            <a:r>
              <a:rPr dirty="0" sz="3000" spc="-60"/>
              <a:t> </a:t>
            </a:r>
            <a:r>
              <a:rPr dirty="0" sz="3000"/>
              <a:t>at</a:t>
            </a:r>
            <a:r>
              <a:rPr dirty="0" sz="3000" spc="-85"/>
              <a:t> </a:t>
            </a:r>
            <a:r>
              <a:rPr dirty="0" sz="3000" spc="-10"/>
              <a:t>belysningsanlæg</a:t>
            </a:r>
            <a:r>
              <a:rPr dirty="0" sz="3000" spc="-35"/>
              <a:t> </a:t>
            </a:r>
            <a:r>
              <a:rPr dirty="0" sz="3000" spc="-10"/>
              <a:t>funktionsafprøves?</a:t>
            </a:r>
            <a:endParaRPr sz="3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162" y="1711490"/>
            <a:ext cx="3707638" cy="219341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104412" y="2119058"/>
            <a:ext cx="60960" cy="17145"/>
          </a:xfrm>
          <a:custGeom>
            <a:avLst/>
            <a:gdLst/>
            <a:ahLst/>
            <a:cxnLst/>
            <a:rect l="l" t="t" r="r" b="b"/>
            <a:pathLst>
              <a:path w="60959" h="17144">
                <a:moveTo>
                  <a:pt x="57086" y="0"/>
                </a:moveTo>
                <a:lnTo>
                  <a:pt x="2984" y="0"/>
                </a:lnTo>
                <a:lnTo>
                  <a:pt x="1866" y="622"/>
                </a:lnTo>
                <a:lnTo>
                  <a:pt x="368" y="3098"/>
                </a:lnTo>
                <a:lnTo>
                  <a:pt x="0" y="5295"/>
                </a:lnTo>
                <a:lnTo>
                  <a:pt x="0" y="11595"/>
                </a:lnTo>
                <a:lnTo>
                  <a:pt x="368" y="13804"/>
                </a:lnTo>
                <a:lnTo>
                  <a:pt x="1866" y="16383"/>
                </a:lnTo>
                <a:lnTo>
                  <a:pt x="2984" y="17018"/>
                </a:lnTo>
                <a:lnTo>
                  <a:pt x="57823" y="17018"/>
                </a:lnTo>
                <a:lnTo>
                  <a:pt x="58902" y="16395"/>
                </a:lnTo>
                <a:lnTo>
                  <a:pt x="60401" y="13919"/>
                </a:lnTo>
                <a:lnTo>
                  <a:pt x="60769" y="11671"/>
                </a:lnTo>
                <a:lnTo>
                  <a:pt x="60769" y="8445"/>
                </a:lnTo>
                <a:lnTo>
                  <a:pt x="57086" y="0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2842" y="2016290"/>
            <a:ext cx="7544295" cy="219329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656158" y="2321077"/>
            <a:ext cx="4731385" cy="236854"/>
            <a:chOff x="656158" y="2321077"/>
            <a:chExt cx="4731385" cy="236854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6158" y="2321077"/>
              <a:ext cx="3592550" cy="23647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262424" y="2322080"/>
              <a:ext cx="1125220" cy="218440"/>
            </a:xfrm>
            <a:custGeom>
              <a:avLst/>
              <a:gdLst/>
              <a:ahLst/>
              <a:cxnLst/>
              <a:rect l="l" t="t" r="r" b="b"/>
              <a:pathLst>
                <a:path w="1125220" h="218439">
                  <a:moveTo>
                    <a:pt x="63258" y="110477"/>
                  </a:moveTo>
                  <a:lnTo>
                    <a:pt x="58534" y="97802"/>
                  </a:lnTo>
                  <a:lnTo>
                    <a:pt x="3771" y="97802"/>
                  </a:lnTo>
                  <a:lnTo>
                    <a:pt x="2286" y="98755"/>
                  </a:lnTo>
                  <a:lnTo>
                    <a:pt x="457" y="102565"/>
                  </a:lnTo>
                  <a:lnTo>
                    <a:pt x="0" y="105841"/>
                  </a:lnTo>
                  <a:lnTo>
                    <a:pt x="0" y="115201"/>
                  </a:lnTo>
                  <a:lnTo>
                    <a:pt x="457" y="118529"/>
                  </a:lnTo>
                  <a:lnTo>
                    <a:pt x="2286" y="122428"/>
                  </a:lnTo>
                  <a:lnTo>
                    <a:pt x="3771" y="123405"/>
                  </a:lnTo>
                  <a:lnTo>
                    <a:pt x="59524" y="123405"/>
                  </a:lnTo>
                  <a:lnTo>
                    <a:pt x="60985" y="122453"/>
                  </a:lnTo>
                  <a:lnTo>
                    <a:pt x="62801" y="118643"/>
                  </a:lnTo>
                  <a:lnTo>
                    <a:pt x="63258" y="115277"/>
                  </a:lnTo>
                  <a:lnTo>
                    <a:pt x="63258" y="110477"/>
                  </a:lnTo>
                  <a:close/>
                </a:path>
                <a:path w="1125220" h="218439">
                  <a:moveTo>
                    <a:pt x="191185" y="57073"/>
                  </a:moveTo>
                  <a:lnTo>
                    <a:pt x="178714" y="52933"/>
                  </a:lnTo>
                  <a:lnTo>
                    <a:pt x="172580" y="52933"/>
                  </a:lnTo>
                  <a:lnTo>
                    <a:pt x="160121" y="57073"/>
                  </a:lnTo>
                  <a:lnTo>
                    <a:pt x="160121" y="131597"/>
                  </a:lnTo>
                  <a:lnTo>
                    <a:pt x="155562" y="137147"/>
                  </a:lnTo>
                  <a:lnTo>
                    <a:pt x="151269" y="141376"/>
                  </a:lnTo>
                  <a:lnTo>
                    <a:pt x="143243" y="147180"/>
                  </a:lnTo>
                  <a:lnTo>
                    <a:pt x="139242" y="148628"/>
                  </a:lnTo>
                  <a:lnTo>
                    <a:pt x="132118" y="148628"/>
                  </a:lnTo>
                  <a:lnTo>
                    <a:pt x="116624" y="126339"/>
                  </a:lnTo>
                  <a:lnTo>
                    <a:pt x="116624" y="57073"/>
                  </a:lnTo>
                  <a:lnTo>
                    <a:pt x="116370" y="56349"/>
                  </a:lnTo>
                  <a:lnTo>
                    <a:pt x="104025" y="52933"/>
                  </a:lnTo>
                  <a:lnTo>
                    <a:pt x="97980" y="52933"/>
                  </a:lnTo>
                  <a:lnTo>
                    <a:pt x="85432" y="57073"/>
                  </a:lnTo>
                  <a:lnTo>
                    <a:pt x="85432" y="134213"/>
                  </a:lnTo>
                  <a:lnTo>
                    <a:pt x="101688" y="169633"/>
                  </a:lnTo>
                  <a:lnTo>
                    <a:pt x="118440" y="175844"/>
                  </a:lnTo>
                  <a:lnTo>
                    <a:pt x="132867" y="175844"/>
                  </a:lnTo>
                  <a:lnTo>
                    <a:pt x="139420" y="174180"/>
                  </a:lnTo>
                  <a:lnTo>
                    <a:pt x="152107" y="167551"/>
                  </a:lnTo>
                  <a:lnTo>
                    <a:pt x="158330" y="162585"/>
                  </a:lnTo>
                  <a:lnTo>
                    <a:pt x="164465" y="155956"/>
                  </a:lnTo>
                  <a:lnTo>
                    <a:pt x="164477" y="169633"/>
                  </a:lnTo>
                  <a:lnTo>
                    <a:pt x="175158" y="173723"/>
                  </a:lnTo>
                  <a:lnTo>
                    <a:pt x="180454" y="173723"/>
                  </a:lnTo>
                  <a:lnTo>
                    <a:pt x="191185" y="155956"/>
                  </a:lnTo>
                  <a:lnTo>
                    <a:pt x="191185" y="148628"/>
                  </a:lnTo>
                  <a:lnTo>
                    <a:pt x="191185" y="57073"/>
                  </a:lnTo>
                  <a:close/>
                </a:path>
                <a:path w="1125220" h="218439">
                  <a:moveTo>
                    <a:pt x="328345" y="4889"/>
                  </a:moveTo>
                  <a:lnTo>
                    <a:pt x="315874" y="368"/>
                  </a:lnTo>
                  <a:lnTo>
                    <a:pt x="309740" y="368"/>
                  </a:lnTo>
                  <a:lnTo>
                    <a:pt x="297281" y="4889"/>
                  </a:lnTo>
                  <a:lnTo>
                    <a:pt x="297281" y="65735"/>
                  </a:lnTo>
                  <a:lnTo>
                    <a:pt x="297281" y="94691"/>
                  </a:lnTo>
                  <a:lnTo>
                    <a:pt x="297281" y="131470"/>
                  </a:lnTo>
                  <a:lnTo>
                    <a:pt x="294627" y="134785"/>
                  </a:lnTo>
                  <a:lnTo>
                    <a:pt x="273088" y="149377"/>
                  </a:lnTo>
                  <a:lnTo>
                    <a:pt x="266623" y="149377"/>
                  </a:lnTo>
                  <a:lnTo>
                    <a:pt x="248691" y="117348"/>
                  </a:lnTo>
                  <a:lnTo>
                    <a:pt x="248754" y="107619"/>
                  </a:lnTo>
                  <a:lnTo>
                    <a:pt x="267500" y="77292"/>
                  </a:lnTo>
                  <a:lnTo>
                    <a:pt x="276021" y="77292"/>
                  </a:lnTo>
                  <a:lnTo>
                    <a:pt x="280314" y="78790"/>
                  </a:lnTo>
                  <a:lnTo>
                    <a:pt x="288518" y="84747"/>
                  </a:lnTo>
                  <a:lnTo>
                    <a:pt x="292798" y="89052"/>
                  </a:lnTo>
                  <a:lnTo>
                    <a:pt x="297281" y="94691"/>
                  </a:lnTo>
                  <a:lnTo>
                    <a:pt x="297281" y="65735"/>
                  </a:lnTo>
                  <a:lnTo>
                    <a:pt x="292303" y="60845"/>
                  </a:lnTo>
                  <a:lnTo>
                    <a:pt x="287299" y="57137"/>
                  </a:lnTo>
                  <a:lnTo>
                    <a:pt x="277190" y="52082"/>
                  </a:lnTo>
                  <a:lnTo>
                    <a:pt x="271551" y="50825"/>
                  </a:lnTo>
                  <a:lnTo>
                    <a:pt x="257467" y="50825"/>
                  </a:lnTo>
                  <a:lnTo>
                    <a:pt x="225247" y="73647"/>
                  </a:lnTo>
                  <a:lnTo>
                    <a:pt x="216877" y="114820"/>
                  </a:lnTo>
                  <a:lnTo>
                    <a:pt x="216877" y="123024"/>
                  </a:lnTo>
                  <a:lnTo>
                    <a:pt x="231063" y="163245"/>
                  </a:lnTo>
                  <a:lnTo>
                    <a:pt x="254647" y="175844"/>
                  </a:lnTo>
                  <a:lnTo>
                    <a:pt x="270725" y="175844"/>
                  </a:lnTo>
                  <a:lnTo>
                    <a:pt x="277660" y="174142"/>
                  </a:lnTo>
                  <a:lnTo>
                    <a:pt x="290169" y="167347"/>
                  </a:lnTo>
                  <a:lnTo>
                    <a:pt x="296164" y="162585"/>
                  </a:lnTo>
                  <a:lnTo>
                    <a:pt x="301879" y="156451"/>
                  </a:lnTo>
                  <a:lnTo>
                    <a:pt x="301879" y="169672"/>
                  </a:lnTo>
                  <a:lnTo>
                    <a:pt x="312648" y="173723"/>
                  </a:lnTo>
                  <a:lnTo>
                    <a:pt x="317779" y="173723"/>
                  </a:lnTo>
                  <a:lnTo>
                    <a:pt x="328345" y="169672"/>
                  </a:lnTo>
                  <a:lnTo>
                    <a:pt x="328345" y="156451"/>
                  </a:lnTo>
                  <a:lnTo>
                    <a:pt x="328345" y="149377"/>
                  </a:lnTo>
                  <a:lnTo>
                    <a:pt x="328345" y="77292"/>
                  </a:lnTo>
                  <a:lnTo>
                    <a:pt x="328345" y="65735"/>
                  </a:lnTo>
                  <a:lnTo>
                    <a:pt x="328345" y="4889"/>
                  </a:lnTo>
                  <a:close/>
                </a:path>
                <a:path w="1125220" h="218439">
                  <a:moveTo>
                    <a:pt x="391693" y="4508"/>
                  </a:moveTo>
                  <a:lnTo>
                    <a:pt x="379095" y="0"/>
                  </a:lnTo>
                  <a:lnTo>
                    <a:pt x="372960" y="0"/>
                  </a:lnTo>
                  <a:lnTo>
                    <a:pt x="360375" y="4508"/>
                  </a:lnTo>
                  <a:lnTo>
                    <a:pt x="360375" y="169583"/>
                  </a:lnTo>
                  <a:lnTo>
                    <a:pt x="372960" y="173723"/>
                  </a:lnTo>
                  <a:lnTo>
                    <a:pt x="379095" y="173723"/>
                  </a:lnTo>
                  <a:lnTo>
                    <a:pt x="391693" y="169583"/>
                  </a:lnTo>
                  <a:lnTo>
                    <a:pt x="391693" y="4508"/>
                  </a:lnTo>
                  <a:close/>
                </a:path>
                <a:path w="1125220" h="218439">
                  <a:moveTo>
                    <a:pt x="525259" y="101155"/>
                  </a:moveTo>
                  <a:lnTo>
                    <a:pt x="525246" y="97256"/>
                  </a:lnTo>
                  <a:lnTo>
                    <a:pt x="524256" y="90131"/>
                  </a:lnTo>
                  <a:lnTo>
                    <a:pt x="520280" y="76885"/>
                  </a:lnTo>
                  <a:lnTo>
                    <a:pt x="518147" y="72948"/>
                  </a:lnTo>
                  <a:lnTo>
                    <a:pt x="517182" y="71145"/>
                  </a:lnTo>
                  <a:lnTo>
                    <a:pt x="508723" y="61455"/>
                  </a:lnTo>
                  <a:lnTo>
                    <a:pt x="503326" y="57658"/>
                  </a:lnTo>
                  <a:lnTo>
                    <a:pt x="495185" y="54292"/>
                  </a:lnTo>
                  <a:lnTo>
                    <a:pt x="495185" y="92367"/>
                  </a:lnTo>
                  <a:lnTo>
                    <a:pt x="494931" y="101155"/>
                  </a:lnTo>
                  <a:lnTo>
                    <a:pt x="448208" y="101155"/>
                  </a:lnTo>
                  <a:lnTo>
                    <a:pt x="448373" y="97256"/>
                  </a:lnTo>
                  <a:lnTo>
                    <a:pt x="468210" y="72948"/>
                  </a:lnTo>
                  <a:lnTo>
                    <a:pt x="480060" y="72948"/>
                  </a:lnTo>
                  <a:lnTo>
                    <a:pt x="485876" y="75450"/>
                  </a:lnTo>
                  <a:lnTo>
                    <a:pt x="493420" y="85471"/>
                  </a:lnTo>
                  <a:lnTo>
                    <a:pt x="495185" y="92367"/>
                  </a:lnTo>
                  <a:lnTo>
                    <a:pt x="495185" y="54292"/>
                  </a:lnTo>
                  <a:lnTo>
                    <a:pt x="490143" y="52197"/>
                  </a:lnTo>
                  <a:lnTo>
                    <a:pt x="482219" y="50825"/>
                  </a:lnTo>
                  <a:lnTo>
                    <a:pt x="464159" y="50825"/>
                  </a:lnTo>
                  <a:lnTo>
                    <a:pt x="426542" y="73291"/>
                  </a:lnTo>
                  <a:lnTo>
                    <a:pt x="416534" y="110096"/>
                  </a:lnTo>
                  <a:lnTo>
                    <a:pt x="416458" y="116725"/>
                  </a:lnTo>
                  <a:lnTo>
                    <a:pt x="416623" y="122097"/>
                  </a:lnTo>
                  <a:lnTo>
                    <a:pt x="436156" y="165862"/>
                  </a:lnTo>
                  <a:lnTo>
                    <a:pt x="475665" y="175844"/>
                  </a:lnTo>
                  <a:lnTo>
                    <a:pt x="481139" y="175844"/>
                  </a:lnTo>
                  <a:lnTo>
                    <a:pt x="518464" y="165836"/>
                  </a:lnTo>
                  <a:lnTo>
                    <a:pt x="520014" y="152234"/>
                  </a:lnTo>
                  <a:lnTo>
                    <a:pt x="519887" y="150266"/>
                  </a:lnTo>
                  <a:lnTo>
                    <a:pt x="509104" y="146659"/>
                  </a:lnTo>
                  <a:lnTo>
                    <a:pt x="506717" y="147485"/>
                  </a:lnTo>
                  <a:lnTo>
                    <a:pt x="500672" y="149390"/>
                  </a:lnTo>
                  <a:lnTo>
                    <a:pt x="497090" y="150266"/>
                  </a:lnTo>
                  <a:lnTo>
                    <a:pt x="488797" y="151841"/>
                  </a:lnTo>
                  <a:lnTo>
                    <a:pt x="483997" y="152234"/>
                  </a:lnTo>
                  <a:lnTo>
                    <a:pt x="473138" y="152234"/>
                  </a:lnTo>
                  <a:lnTo>
                    <a:pt x="448208" y="126009"/>
                  </a:lnTo>
                  <a:lnTo>
                    <a:pt x="448208" y="121285"/>
                  </a:lnTo>
                  <a:lnTo>
                    <a:pt x="518668" y="121285"/>
                  </a:lnTo>
                  <a:lnTo>
                    <a:pt x="521004" y="120370"/>
                  </a:lnTo>
                  <a:lnTo>
                    <a:pt x="524408" y="116725"/>
                  </a:lnTo>
                  <a:lnTo>
                    <a:pt x="525259" y="113906"/>
                  </a:lnTo>
                  <a:lnTo>
                    <a:pt x="525259" y="101155"/>
                  </a:lnTo>
                  <a:close/>
                </a:path>
                <a:path w="1125220" h="218439">
                  <a:moveTo>
                    <a:pt x="656005" y="4889"/>
                  </a:moveTo>
                  <a:lnTo>
                    <a:pt x="643534" y="368"/>
                  </a:lnTo>
                  <a:lnTo>
                    <a:pt x="637400" y="368"/>
                  </a:lnTo>
                  <a:lnTo>
                    <a:pt x="624941" y="4889"/>
                  </a:lnTo>
                  <a:lnTo>
                    <a:pt x="624941" y="65735"/>
                  </a:lnTo>
                  <a:lnTo>
                    <a:pt x="624941" y="94691"/>
                  </a:lnTo>
                  <a:lnTo>
                    <a:pt x="624941" y="131470"/>
                  </a:lnTo>
                  <a:lnTo>
                    <a:pt x="622287" y="134785"/>
                  </a:lnTo>
                  <a:lnTo>
                    <a:pt x="600748" y="149377"/>
                  </a:lnTo>
                  <a:lnTo>
                    <a:pt x="594283" y="149377"/>
                  </a:lnTo>
                  <a:lnTo>
                    <a:pt x="576351" y="117348"/>
                  </a:lnTo>
                  <a:lnTo>
                    <a:pt x="576414" y="107619"/>
                  </a:lnTo>
                  <a:lnTo>
                    <a:pt x="595160" y="77292"/>
                  </a:lnTo>
                  <a:lnTo>
                    <a:pt x="603681" y="77292"/>
                  </a:lnTo>
                  <a:lnTo>
                    <a:pt x="607974" y="78790"/>
                  </a:lnTo>
                  <a:lnTo>
                    <a:pt x="616178" y="84747"/>
                  </a:lnTo>
                  <a:lnTo>
                    <a:pt x="620458" y="89052"/>
                  </a:lnTo>
                  <a:lnTo>
                    <a:pt x="624941" y="94691"/>
                  </a:lnTo>
                  <a:lnTo>
                    <a:pt x="624941" y="65735"/>
                  </a:lnTo>
                  <a:lnTo>
                    <a:pt x="619963" y="60845"/>
                  </a:lnTo>
                  <a:lnTo>
                    <a:pt x="614959" y="57137"/>
                  </a:lnTo>
                  <a:lnTo>
                    <a:pt x="604850" y="52082"/>
                  </a:lnTo>
                  <a:lnTo>
                    <a:pt x="599211" y="50825"/>
                  </a:lnTo>
                  <a:lnTo>
                    <a:pt x="585127" y="50825"/>
                  </a:lnTo>
                  <a:lnTo>
                    <a:pt x="552907" y="73647"/>
                  </a:lnTo>
                  <a:lnTo>
                    <a:pt x="544537" y="114820"/>
                  </a:lnTo>
                  <a:lnTo>
                    <a:pt x="544537" y="123024"/>
                  </a:lnTo>
                  <a:lnTo>
                    <a:pt x="558723" y="163245"/>
                  </a:lnTo>
                  <a:lnTo>
                    <a:pt x="582307" y="175844"/>
                  </a:lnTo>
                  <a:lnTo>
                    <a:pt x="598385" y="175844"/>
                  </a:lnTo>
                  <a:lnTo>
                    <a:pt x="605320" y="174142"/>
                  </a:lnTo>
                  <a:lnTo>
                    <a:pt x="617829" y="167347"/>
                  </a:lnTo>
                  <a:lnTo>
                    <a:pt x="623824" y="162585"/>
                  </a:lnTo>
                  <a:lnTo>
                    <a:pt x="629539" y="156451"/>
                  </a:lnTo>
                  <a:lnTo>
                    <a:pt x="629539" y="169672"/>
                  </a:lnTo>
                  <a:lnTo>
                    <a:pt x="640308" y="173723"/>
                  </a:lnTo>
                  <a:lnTo>
                    <a:pt x="645439" y="173723"/>
                  </a:lnTo>
                  <a:lnTo>
                    <a:pt x="656005" y="169672"/>
                  </a:lnTo>
                  <a:lnTo>
                    <a:pt x="656005" y="156451"/>
                  </a:lnTo>
                  <a:lnTo>
                    <a:pt x="656005" y="149377"/>
                  </a:lnTo>
                  <a:lnTo>
                    <a:pt x="656005" y="77292"/>
                  </a:lnTo>
                  <a:lnTo>
                    <a:pt x="656005" y="65735"/>
                  </a:lnTo>
                  <a:lnTo>
                    <a:pt x="656005" y="4889"/>
                  </a:lnTo>
                  <a:close/>
                </a:path>
                <a:path w="1125220" h="218439">
                  <a:moveTo>
                    <a:pt x="793915" y="92252"/>
                  </a:moveTo>
                  <a:lnTo>
                    <a:pt x="793178" y="85293"/>
                  </a:lnTo>
                  <a:lnTo>
                    <a:pt x="791387" y="78041"/>
                  </a:lnTo>
                  <a:lnTo>
                    <a:pt x="790384" y="73939"/>
                  </a:lnTo>
                  <a:lnTo>
                    <a:pt x="788898" y="70713"/>
                  </a:lnTo>
                  <a:lnTo>
                    <a:pt x="788085" y="68948"/>
                  </a:lnTo>
                  <a:lnTo>
                    <a:pt x="781710" y="60413"/>
                  </a:lnTo>
                  <a:lnTo>
                    <a:pt x="777532" y="57035"/>
                  </a:lnTo>
                  <a:lnTo>
                    <a:pt x="767168" y="52070"/>
                  </a:lnTo>
                  <a:lnTo>
                    <a:pt x="760818" y="50825"/>
                  </a:lnTo>
                  <a:lnTo>
                    <a:pt x="746404" y="50825"/>
                  </a:lnTo>
                  <a:lnTo>
                    <a:pt x="739787" y="52476"/>
                  </a:lnTo>
                  <a:lnTo>
                    <a:pt x="727113" y="59105"/>
                  </a:lnTo>
                  <a:lnTo>
                    <a:pt x="720877" y="64084"/>
                  </a:lnTo>
                  <a:lnTo>
                    <a:pt x="714756" y="70713"/>
                  </a:lnTo>
                  <a:lnTo>
                    <a:pt x="714743" y="57035"/>
                  </a:lnTo>
                  <a:lnTo>
                    <a:pt x="704100" y="52933"/>
                  </a:lnTo>
                  <a:lnTo>
                    <a:pt x="698881" y="52933"/>
                  </a:lnTo>
                  <a:lnTo>
                    <a:pt x="688035" y="57035"/>
                  </a:lnTo>
                  <a:lnTo>
                    <a:pt x="688035" y="169583"/>
                  </a:lnTo>
                  <a:lnTo>
                    <a:pt x="700620" y="173723"/>
                  </a:lnTo>
                  <a:lnTo>
                    <a:pt x="706755" y="173723"/>
                  </a:lnTo>
                  <a:lnTo>
                    <a:pt x="719353" y="169583"/>
                  </a:lnTo>
                  <a:lnTo>
                    <a:pt x="719353" y="95059"/>
                  </a:lnTo>
                  <a:lnTo>
                    <a:pt x="723734" y="89509"/>
                  </a:lnTo>
                  <a:lnTo>
                    <a:pt x="727964" y="85293"/>
                  </a:lnTo>
                  <a:lnTo>
                    <a:pt x="736079" y="79489"/>
                  </a:lnTo>
                  <a:lnTo>
                    <a:pt x="740105" y="78041"/>
                  </a:lnTo>
                  <a:lnTo>
                    <a:pt x="747229" y="78041"/>
                  </a:lnTo>
                  <a:lnTo>
                    <a:pt x="762723" y="100114"/>
                  </a:lnTo>
                  <a:lnTo>
                    <a:pt x="762723" y="169583"/>
                  </a:lnTo>
                  <a:lnTo>
                    <a:pt x="762965" y="170307"/>
                  </a:lnTo>
                  <a:lnTo>
                    <a:pt x="775309" y="173723"/>
                  </a:lnTo>
                  <a:lnTo>
                    <a:pt x="781354" y="173723"/>
                  </a:lnTo>
                  <a:lnTo>
                    <a:pt x="793915" y="169583"/>
                  </a:lnTo>
                  <a:lnTo>
                    <a:pt x="793915" y="92252"/>
                  </a:lnTo>
                  <a:close/>
                </a:path>
                <a:path w="1125220" h="218439">
                  <a:moveTo>
                    <a:pt x="856513" y="57327"/>
                  </a:moveTo>
                  <a:lnTo>
                    <a:pt x="843915" y="52933"/>
                  </a:lnTo>
                  <a:lnTo>
                    <a:pt x="837780" y="52933"/>
                  </a:lnTo>
                  <a:lnTo>
                    <a:pt x="825195" y="57327"/>
                  </a:lnTo>
                  <a:lnTo>
                    <a:pt x="825195" y="169583"/>
                  </a:lnTo>
                  <a:lnTo>
                    <a:pt x="837780" y="173723"/>
                  </a:lnTo>
                  <a:lnTo>
                    <a:pt x="843915" y="173723"/>
                  </a:lnTo>
                  <a:lnTo>
                    <a:pt x="856513" y="169583"/>
                  </a:lnTo>
                  <a:lnTo>
                    <a:pt x="856513" y="57327"/>
                  </a:lnTo>
                  <a:close/>
                </a:path>
                <a:path w="1125220" h="218439">
                  <a:moveTo>
                    <a:pt x="858875" y="14325"/>
                  </a:moveTo>
                  <a:lnTo>
                    <a:pt x="857631" y="10121"/>
                  </a:lnTo>
                  <a:lnTo>
                    <a:pt x="852652" y="5397"/>
                  </a:lnTo>
                  <a:lnTo>
                    <a:pt x="847928" y="4216"/>
                  </a:lnTo>
                  <a:lnTo>
                    <a:pt x="833932" y="4216"/>
                  </a:lnTo>
                  <a:lnTo>
                    <a:pt x="829144" y="5448"/>
                  </a:lnTo>
                  <a:lnTo>
                    <a:pt x="824090" y="10337"/>
                  </a:lnTo>
                  <a:lnTo>
                    <a:pt x="822934" y="14325"/>
                  </a:lnTo>
                  <a:lnTo>
                    <a:pt x="822833" y="27051"/>
                  </a:lnTo>
                  <a:lnTo>
                    <a:pt x="824052" y="31229"/>
                  </a:lnTo>
                  <a:lnTo>
                    <a:pt x="828941" y="35864"/>
                  </a:lnTo>
                  <a:lnTo>
                    <a:pt x="833678" y="37033"/>
                  </a:lnTo>
                  <a:lnTo>
                    <a:pt x="847686" y="37033"/>
                  </a:lnTo>
                  <a:lnTo>
                    <a:pt x="852449" y="35826"/>
                  </a:lnTo>
                  <a:lnTo>
                    <a:pt x="857580" y="31026"/>
                  </a:lnTo>
                  <a:lnTo>
                    <a:pt x="858761" y="27051"/>
                  </a:lnTo>
                  <a:lnTo>
                    <a:pt x="858875" y="14325"/>
                  </a:lnTo>
                  <a:close/>
                </a:path>
                <a:path w="1125220" h="218439">
                  <a:moveTo>
                    <a:pt x="993559" y="92252"/>
                  </a:moveTo>
                  <a:lnTo>
                    <a:pt x="992822" y="85293"/>
                  </a:lnTo>
                  <a:lnTo>
                    <a:pt x="991031" y="78041"/>
                  </a:lnTo>
                  <a:lnTo>
                    <a:pt x="990028" y="73939"/>
                  </a:lnTo>
                  <a:lnTo>
                    <a:pt x="988542" y="70713"/>
                  </a:lnTo>
                  <a:lnTo>
                    <a:pt x="987729" y="68948"/>
                  </a:lnTo>
                  <a:lnTo>
                    <a:pt x="981354" y="60413"/>
                  </a:lnTo>
                  <a:lnTo>
                    <a:pt x="977176" y="57035"/>
                  </a:lnTo>
                  <a:lnTo>
                    <a:pt x="966812" y="52070"/>
                  </a:lnTo>
                  <a:lnTo>
                    <a:pt x="960462" y="50825"/>
                  </a:lnTo>
                  <a:lnTo>
                    <a:pt x="946048" y="50825"/>
                  </a:lnTo>
                  <a:lnTo>
                    <a:pt x="939431" y="52476"/>
                  </a:lnTo>
                  <a:lnTo>
                    <a:pt x="926757" y="59105"/>
                  </a:lnTo>
                  <a:lnTo>
                    <a:pt x="920521" y="64084"/>
                  </a:lnTo>
                  <a:lnTo>
                    <a:pt x="914400" y="70713"/>
                  </a:lnTo>
                  <a:lnTo>
                    <a:pt x="914387" y="57035"/>
                  </a:lnTo>
                  <a:lnTo>
                    <a:pt x="903744" y="52933"/>
                  </a:lnTo>
                  <a:lnTo>
                    <a:pt x="898525" y="52933"/>
                  </a:lnTo>
                  <a:lnTo>
                    <a:pt x="887679" y="57035"/>
                  </a:lnTo>
                  <a:lnTo>
                    <a:pt x="887679" y="169583"/>
                  </a:lnTo>
                  <a:lnTo>
                    <a:pt x="900264" y="173723"/>
                  </a:lnTo>
                  <a:lnTo>
                    <a:pt x="906399" y="173723"/>
                  </a:lnTo>
                  <a:lnTo>
                    <a:pt x="918997" y="169583"/>
                  </a:lnTo>
                  <a:lnTo>
                    <a:pt x="918997" y="95059"/>
                  </a:lnTo>
                  <a:lnTo>
                    <a:pt x="923378" y="89509"/>
                  </a:lnTo>
                  <a:lnTo>
                    <a:pt x="927608" y="85293"/>
                  </a:lnTo>
                  <a:lnTo>
                    <a:pt x="935723" y="79489"/>
                  </a:lnTo>
                  <a:lnTo>
                    <a:pt x="939749" y="78041"/>
                  </a:lnTo>
                  <a:lnTo>
                    <a:pt x="946873" y="78041"/>
                  </a:lnTo>
                  <a:lnTo>
                    <a:pt x="962367" y="100114"/>
                  </a:lnTo>
                  <a:lnTo>
                    <a:pt x="962367" y="169583"/>
                  </a:lnTo>
                  <a:lnTo>
                    <a:pt x="962609" y="170307"/>
                  </a:lnTo>
                  <a:lnTo>
                    <a:pt x="974953" y="173723"/>
                  </a:lnTo>
                  <a:lnTo>
                    <a:pt x="980998" y="173723"/>
                  </a:lnTo>
                  <a:lnTo>
                    <a:pt x="993559" y="169583"/>
                  </a:lnTo>
                  <a:lnTo>
                    <a:pt x="993559" y="92252"/>
                  </a:lnTo>
                  <a:close/>
                </a:path>
                <a:path w="1125220" h="218439">
                  <a:moveTo>
                    <a:pt x="1124750" y="61302"/>
                  </a:moveTo>
                  <a:lnTo>
                    <a:pt x="1124318" y="58242"/>
                  </a:lnTo>
                  <a:lnTo>
                    <a:pt x="1122578" y="54597"/>
                  </a:lnTo>
                  <a:lnTo>
                    <a:pt x="1121435" y="53682"/>
                  </a:lnTo>
                  <a:lnTo>
                    <a:pt x="1084859" y="53682"/>
                  </a:lnTo>
                  <a:lnTo>
                    <a:pt x="1084605" y="53619"/>
                  </a:lnTo>
                  <a:lnTo>
                    <a:pt x="1084605" y="85864"/>
                  </a:lnTo>
                  <a:lnTo>
                    <a:pt x="1084605" y="94322"/>
                  </a:lnTo>
                  <a:lnTo>
                    <a:pt x="1084211" y="96697"/>
                  </a:lnTo>
                  <a:lnTo>
                    <a:pt x="1069124" y="110604"/>
                  </a:lnTo>
                  <a:lnTo>
                    <a:pt x="1060081" y="110604"/>
                  </a:lnTo>
                  <a:lnTo>
                    <a:pt x="1055484" y="108966"/>
                  </a:lnTo>
                  <a:lnTo>
                    <a:pt x="1048867" y="102412"/>
                  </a:lnTo>
                  <a:lnTo>
                    <a:pt x="1047203" y="97967"/>
                  </a:lnTo>
                  <a:lnTo>
                    <a:pt x="1047280" y="89230"/>
                  </a:lnTo>
                  <a:lnTo>
                    <a:pt x="1062532" y="72948"/>
                  </a:lnTo>
                  <a:lnTo>
                    <a:pt x="1071638" y="72948"/>
                  </a:lnTo>
                  <a:lnTo>
                    <a:pt x="1076325" y="74599"/>
                  </a:lnTo>
                  <a:lnTo>
                    <a:pt x="1082954" y="81229"/>
                  </a:lnTo>
                  <a:lnTo>
                    <a:pt x="1084605" y="85864"/>
                  </a:lnTo>
                  <a:lnTo>
                    <a:pt x="1084605" y="53619"/>
                  </a:lnTo>
                  <a:lnTo>
                    <a:pt x="1082128" y="52933"/>
                  </a:lnTo>
                  <a:lnTo>
                    <a:pt x="1079157" y="52362"/>
                  </a:lnTo>
                  <a:lnTo>
                    <a:pt x="1072781" y="51523"/>
                  </a:lnTo>
                  <a:lnTo>
                    <a:pt x="1069454" y="51320"/>
                  </a:lnTo>
                  <a:lnTo>
                    <a:pt x="1059180" y="51320"/>
                  </a:lnTo>
                  <a:lnTo>
                    <a:pt x="1025563" y="70027"/>
                  </a:lnTo>
                  <a:lnTo>
                    <a:pt x="1019860" y="98501"/>
                  </a:lnTo>
                  <a:lnTo>
                    <a:pt x="1020737" y="103555"/>
                  </a:lnTo>
                  <a:lnTo>
                    <a:pt x="1024216" y="111671"/>
                  </a:lnTo>
                  <a:lnTo>
                    <a:pt x="1026528" y="115150"/>
                  </a:lnTo>
                  <a:lnTo>
                    <a:pt x="1029436" y="118059"/>
                  </a:lnTo>
                  <a:lnTo>
                    <a:pt x="1025867" y="121285"/>
                  </a:lnTo>
                  <a:lnTo>
                    <a:pt x="1022972" y="124904"/>
                  </a:lnTo>
                  <a:lnTo>
                    <a:pt x="1018501" y="132943"/>
                  </a:lnTo>
                  <a:lnTo>
                    <a:pt x="1017384" y="137401"/>
                  </a:lnTo>
                  <a:lnTo>
                    <a:pt x="1017460" y="146507"/>
                  </a:lnTo>
                  <a:lnTo>
                    <a:pt x="1018349" y="149771"/>
                  </a:lnTo>
                  <a:lnTo>
                    <a:pt x="1022248" y="156311"/>
                  </a:lnTo>
                  <a:lnTo>
                    <a:pt x="1025004" y="158902"/>
                  </a:lnTo>
                  <a:lnTo>
                    <a:pt x="1028560" y="160807"/>
                  </a:lnTo>
                  <a:lnTo>
                    <a:pt x="1025994" y="162712"/>
                  </a:lnTo>
                  <a:lnTo>
                    <a:pt x="1012532" y="185534"/>
                  </a:lnTo>
                  <a:lnTo>
                    <a:pt x="1012532" y="192659"/>
                  </a:lnTo>
                  <a:lnTo>
                    <a:pt x="1047851" y="217601"/>
                  </a:lnTo>
                  <a:lnTo>
                    <a:pt x="1055903" y="218338"/>
                  </a:lnTo>
                  <a:lnTo>
                    <a:pt x="1065352" y="218338"/>
                  </a:lnTo>
                  <a:lnTo>
                    <a:pt x="1104036" y="210350"/>
                  </a:lnTo>
                  <a:lnTo>
                    <a:pt x="1118273" y="196964"/>
                  </a:lnTo>
                  <a:lnTo>
                    <a:pt x="1122057" y="189318"/>
                  </a:lnTo>
                  <a:lnTo>
                    <a:pt x="1123175" y="184518"/>
                  </a:lnTo>
                  <a:lnTo>
                    <a:pt x="1123264" y="173723"/>
                  </a:lnTo>
                  <a:lnTo>
                    <a:pt x="1122362" y="169291"/>
                  </a:lnTo>
                  <a:lnTo>
                    <a:pt x="1121714" y="167894"/>
                  </a:lnTo>
                  <a:lnTo>
                    <a:pt x="1118806" y="161505"/>
                  </a:lnTo>
                  <a:lnTo>
                    <a:pt x="1091946" y="146837"/>
                  </a:lnTo>
                  <a:lnTo>
                    <a:pt x="1091946" y="176580"/>
                  </a:lnTo>
                  <a:lnTo>
                    <a:pt x="1091844" y="182968"/>
                  </a:lnTo>
                  <a:lnTo>
                    <a:pt x="1071435" y="196964"/>
                  </a:lnTo>
                  <a:lnTo>
                    <a:pt x="1059091" y="196964"/>
                  </a:lnTo>
                  <a:lnTo>
                    <a:pt x="1053185" y="195884"/>
                  </a:lnTo>
                  <a:lnTo>
                    <a:pt x="1044829" y="191579"/>
                  </a:lnTo>
                  <a:lnTo>
                    <a:pt x="1042733" y="188429"/>
                  </a:lnTo>
                  <a:lnTo>
                    <a:pt x="1042771" y="182473"/>
                  </a:lnTo>
                  <a:lnTo>
                    <a:pt x="1052918" y="167894"/>
                  </a:lnTo>
                  <a:lnTo>
                    <a:pt x="1080389" y="168668"/>
                  </a:lnTo>
                  <a:lnTo>
                    <a:pt x="1084491" y="169748"/>
                  </a:lnTo>
                  <a:lnTo>
                    <a:pt x="1090447" y="173723"/>
                  </a:lnTo>
                  <a:lnTo>
                    <a:pt x="1091946" y="176580"/>
                  </a:lnTo>
                  <a:lnTo>
                    <a:pt x="1091946" y="146837"/>
                  </a:lnTo>
                  <a:lnTo>
                    <a:pt x="1089914" y="146507"/>
                  </a:lnTo>
                  <a:lnTo>
                    <a:pt x="1052842" y="145110"/>
                  </a:lnTo>
                  <a:lnTo>
                    <a:pt x="1049870" y="144259"/>
                  </a:lnTo>
                  <a:lnTo>
                    <a:pt x="1045654" y="141185"/>
                  </a:lnTo>
                  <a:lnTo>
                    <a:pt x="1044600" y="139217"/>
                  </a:lnTo>
                  <a:lnTo>
                    <a:pt x="1044600" y="135001"/>
                  </a:lnTo>
                  <a:lnTo>
                    <a:pt x="1044994" y="133337"/>
                  </a:lnTo>
                  <a:lnTo>
                    <a:pt x="1046568" y="130352"/>
                  </a:lnTo>
                  <a:lnTo>
                    <a:pt x="1047457" y="129070"/>
                  </a:lnTo>
                  <a:lnTo>
                    <a:pt x="1048448" y="127990"/>
                  </a:lnTo>
                  <a:lnTo>
                    <a:pt x="1050188" y="129159"/>
                  </a:lnTo>
                  <a:lnTo>
                    <a:pt x="1052677" y="130175"/>
                  </a:lnTo>
                  <a:lnTo>
                    <a:pt x="1059129" y="131914"/>
                  </a:lnTo>
                  <a:lnTo>
                    <a:pt x="1062532" y="132346"/>
                  </a:lnTo>
                  <a:lnTo>
                    <a:pt x="1073048" y="132346"/>
                  </a:lnTo>
                  <a:lnTo>
                    <a:pt x="1079373" y="131457"/>
                  </a:lnTo>
                  <a:lnTo>
                    <a:pt x="1090383" y="127990"/>
                  </a:lnTo>
                  <a:lnTo>
                    <a:pt x="1090714" y="127889"/>
                  </a:lnTo>
                  <a:lnTo>
                    <a:pt x="1095565" y="125285"/>
                  </a:lnTo>
                  <a:lnTo>
                    <a:pt x="1103604" y="118402"/>
                  </a:lnTo>
                  <a:lnTo>
                    <a:pt x="1106690" y="114185"/>
                  </a:lnTo>
                  <a:lnTo>
                    <a:pt x="1108227" y="110604"/>
                  </a:lnTo>
                  <a:lnTo>
                    <a:pt x="1110996" y="104152"/>
                  </a:lnTo>
                  <a:lnTo>
                    <a:pt x="1112050" y="98501"/>
                  </a:lnTo>
                  <a:lnTo>
                    <a:pt x="1112075" y="89230"/>
                  </a:lnTo>
                  <a:lnTo>
                    <a:pt x="1111681" y="86588"/>
                  </a:lnTo>
                  <a:lnTo>
                    <a:pt x="1110107" y="81534"/>
                  </a:lnTo>
                  <a:lnTo>
                    <a:pt x="1108798" y="79286"/>
                  </a:lnTo>
                  <a:lnTo>
                    <a:pt x="1106982" y="77292"/>
                  </a:lnTo>
                  <a:lnTo>
                    <a:pt x="1121359" y="77292"/>
                  </a:lnTo>
                  <a:lnTo>
                    <a:pt x="1122476" y="76339"/>
                  </a:lnTo>
                  <a:lnTo>
                    <a:pt x="1124089" y="72948"/>
                  </a:lnTo>
                  <a:lnTo>
                    <a:pt x="1124292" y="72529"/>
                  </a:lnTo>
                  <a:lnTo>
                    <a:pt x="1124673" y="70027"/>
                  </a:lnTo>
                  <a:lnTo>
                    <a:pt x="1124750" y="61302"/>
                  </a:lnTo>
                  <a:close/>
                </a:path>
              </a:pathLst>
            </a:custGeom>
            <a:solidFill>
              <a:srgbClr val="00000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1104412" y="2728658"/>
            <a:ext cx="60960" cy="17145"/>
          </a:xfrm>
          <a:custGeom>
            <a:avLst/>
            <a:gdLst/>
            <a:ahLst/>
            <a:cxnLst/>
            <a:rect l="l" t="t" r="r" b="b"/>
            <a:pathLst>
              <a:path w="60959" h="17144">
                <a:moveTo>
                  <a:pt x="57086" y="0"/>
                </a:moveTo>
                <a:lnTo>
                  <a:pt x="2984" y="0"/>
                </a:lnTo>
                <a:lnTo>
                  <a:pt x="1866" y="622"/>
                </a:lnTo>
                <a:lnTo>
                  <a:pt x="368" y="3098"/>
                </a:lnTo>
                <a:lnTo>
                  <a:pt x="0" y="5295"/>
                </a:lnTo>
                <a:lnTo>
                  <a:pt x="0" y="11595"/>
                </a:lnTo>
                <a:lnTo>
                  <a:pt x="368" y="13804"/>
                </a:lnTo>
                <a:lnTo>
                  <a:pt x="1866" y="16383"/>
                </a:lnTo>
                <a:lnTo>
                  <a:pt x="2984" y="17018"/>
                </a:lnTo>
                <a:lnTo>
                  <a:pt x="57823" y="17018"/>
                </a:lnTo>
                <a:lnTo>
                  <a:pt x="58902" y="16395"/>
                </a:lnTo>
                <a:lnTo>
                  <a:pt x="60401" y="13919"/>
                </a:lnTo>
                <a:lnTo>
                  <a:pt x="60769" y="11671"/>
                </a:lnTo>
                <a:lnTo>
                  <a:pt x="60769" y="8445"/>
                </a:lnTo>
                <a:lnTo>
                  <a:pt x="57086" y="0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0383" y="2625890"/>
            <a:ext cx="6406819" cy="219341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4981" y="2928315"/>
            <a:ext cx="3691344" cy="221703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4880216" y="3025368"/>
            <a:ext cx="128905" cy="18415"/>
          </a:xfrm>
          <a:custGeom>
            <a:avLst/>
            <a:gdLst/>
            <a:ahLst/>
            <a:cxnLst/>
            <a:rect l="l" t="t" r="r" b="b"/>
            <a:pathLst>
              <a:path w="128904" h="18414">
                <a:moveTo>
                  <a:pt x="124764" y="0"/>
                </a:moveTo>
                <a:lnTo>
                  <a:pt x="3022" y="0"/>
                </a:lnTo>
                <a:lnTo>
                  <a:pt x="1854" y="736"/>
                </a:lnTo>
                <a:lnTo>
                  <a:pt x="368" y="3632"/>
                </a:lnTo>
                <a:lnTo>
                  <a:pt x="0" y="5892"/>
                </a:lnTo>
                <a:lnTo>
                  <a:pt x="0" y="12103"/>
                </a:lnTo>
                <a:lnTo>
                  <a:pt x="368" y="14401"/>
                </a:lnTo>
                <a:lnTo>
                  <a:pt x="1854" y="17297"/>
                </a:lnTo>
                <a:lnTo>
                  <a:pt x="3022" y="18021"/>
                </a:lnTo>
                <a:lnTo>
                  <a:pt x="125590" y="18021"/>
                </a:lnTo>
                <a:lnTo>
                  <a:pt x="126771" y="17297"/>
                </a:lnTo>
                <a:lnTo>
                  <a:pt x="128346" y="14401"/>
                </a:lnTo>
                <a:lnTo>
                  <a:pt x="128739" y="12103"/>
                </a:lnTo>
                <a:lnTo>
                  <a:pt x="128739" y="8953"/>
                </a:lnTo>
                <a:lnTo>
                  <a:pt x="128638" y="6032"/>
                </a:lnTo>
                <a:lnTo>
                  <a:pt x="127927" y="2882"/>
                </a:lnTo>
                <a:lnTo>
                  <a:pt x="126695" y="939"/>
                </a:lnTo>
                <a:lnTo>
                  <a:pt x="124764" y="0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5085003" y="2926448"/>
            <a:ext cx="2437130" cy="223520"/>
            <a:chOff x="5085003" y="2926448"/>
            <a:chExt cx="2437130" cy="223520"/>
          </a:xfrm>
        </p:grpSpPr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5003" y="2926448"/>
              <a:ext cx="1803306" cy="223443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906285" y="2928696"/>
              <a:ext cx="615950" cy="180975"/>
            </a:xfrm>
            <a:custGeom>
              <a:avLst/>
              <a:gdLst/>
              <a:ahLst/>
              <a:cxnLst/>
              <a:rect l="l" t="t" r="r" b="b"/>
              <a:pathLst>
                <a:path w="615950" h="180975">
                  <a:moveTo>
                    <a:pt x="60769" y="113207"/>
                  </a:moveTo>
                  <a:lnTo>
                    <a:pt x="57086" y="104762"/>
                  </a:lnTo>
                  <a:lnTo>
                    <a:pt x="2984" y="104762"/>
                  </a:lnTo>
                  <a:lnTo>
                    <a:pt x="1866" y="105384"/>
                  </a:lnTo>
                  <a:lnTo>
                    <a:pt x="368" y="107861"/>
                  </a:lnTo>
                  <a:lnTo>
                    <a:pt x="0" y="110058"/>
                  </a:lnTo>
                  <a:lnTo>
                    <a:pt x="0" y="116357"/>
                  </a:lnTo>
                  <a:lnTo>
                    <a:pt x="368" y="118567"/>
                  </a:lnTo>
                  <a:lnTo>
                    <a:pt x="1866" y="121145"/>
                  </a:lnTo>
                  <a:lnTo>
                    <a:pt x="2984" y="121780"/>
                  </a:lnTo>
                  <a:lnTo>
                    <a:pt x="57823" y="121780"/>
                  </a:lnTo>
                  <a:lnTo>
                    <a:pt x="58902" y="121158"/>
                  </a:lnTo>
                  <a:lnTo>
                    <a:pt x="60401" y="118681"/>
                  </a:lnTo>
                  <a:lnTo>
                    <a:pt x="60769" y="116433"/>
                  </a:lnTo>
                  <a:lnTo>
                    <a:pt x="60769" y="113207"/>
                  </a:lnTo>
                  <a:close/>
                </a:path>
                <a:path w="615950" h="180975">
                  <a:moveTo>
                    <a:pt x="182727" y="124929"/>
                  </a:moveTo>
                  <a:lnTo>
                    <a:pt x="155702" y="93675"/>
                  </a:lnTo>
                  <a:lnTo>
                    <a:pt x="145072" y="91706"/>
                  </a:lnTo>
                  <a:lnTo>
                    <a:pt x="145072" y="91465"/>
                  </a:lnTo>
                  <a:lnTo>
                    <a:pt x="174612" y="62064"/>
                  </a:lnTo>
                  <a:lnTo>
                    <a:pt x="175272" y="57365"/>
                  </a:lnTo>
                  <a:lnTo>
                    <a:pt x="175272" y="46431"/>
                  </a:lnTo>
                  <a:lnTo>
                    <a:pt x="174345" y="41071"/>
                  </a:lnTo>
                  <a:lnTo>
                    <a:pt x="170611" y="31369"/>
                  </a:lnTo>
                  <a:lnTo>
                    <a:pt x="169976" y="30441"/>
                  </a:lnTo>
                  <a:lnTo>
                    <a:pt x="167792" y="27216"/>
                  </a:lnTo>
                  <a:lnTo>
                    <a:pt x="160261" y="20256"/>
                  </a:lnTo>
                  <a:lnTo>
                    <a:pt x="155549" y="17564"/>
                  </a:lnTo>
                  <a:lnTo>
                    <a:pt x="144284" y="13754"/>
                  </a:lnTo>
                  <a:lnTo>
                    <a:pt x="137744" y="12801"/>
                  </a:lnTo>
                  <a:lnTo>
                    <a:pt x="124980" y="12801"/>
                  </a:lnTo>
                  <a:lnTo>
                    <a:pt x="88798" y="26568"/>
                  </a:lnTo>
                  <a:lnTo>
                    <a:pt x="86461" y="33197"/>
                  </a:lnTo>
                  <a:lnTo>
                    <a:pt x="86474" y="38836"/>
                  </a:lnTo>
                  <a:lnTo>
                    <a:pt x="89319" y="44107"/>
                  </a:lnTo>
                  <a:lnTo>
                    <a:pt x="90728" y="44107"/>
                  </a:lnTo>
                  <a:lnTo>
                    <a:pt x="92176" y="43383"/>
                  </a:lnTo>
                  <a:lnTo>
                    <a:pt x="96316" y="40487"/>
                  </a:lnTo>
                  <a:lnTo>
                    <a:pt x="98933" y="38938"/>
                  </a:lnTo>
                  <a:lnTo>
                    <a:pt x="105219" y="35623"/>
                  </a:lnTo>
                  <a:lnTo>
                    <a:pt x="108813" y="34074"/>
                  </a:lnTo>
                  <a:lnTo>
                    <a:pt x="116840" y="31165"/>
                  </a:lnTo>
                  <a:lnTo>
                    <a:pt x="121259" y="30441"/>
                  </a:lnTo>
                  <a:lnTo>
                    <a:pt x="130454" y="30441"/>
                  </a:lnTo>
                  <a:lnTo>
                    <a:pt x="152400" y="51739"/>
                  </a:lnTo>
                  <a:lnTo>
                    <a:pt x="152400" y="59601"/>
                  </a:lnTo>
                  <a:lnTo>
                    <a:pt x="122707" y="85128"/>
                  </a:lnTo>
                  <a:lnTo>
                    <a:pt x="102450" y="85128"/>
                  </a:lnTo>
                  <a:lnTo>
                    <a:pt x="101790" y="85267"/>
                  </a:lnTo>
                  <a:lnTo>
                    <a:pt x="98221" y="95059"/>
                  </a:lnTo>
                  <a:lnTo>
                    <a:pt x="98374" y="96469"/>
                  </a:lnTo>
                  <a:lnTo>
                    <a:pt x="102806" y="102019"/>
                  </a:lnTo>
                  <a:lnTo>
                    <a:pt x="125857" y="102019"/>
                  </a:lnTo>
                  <a:lnTo>
                    <a:pt x="131749" y="102730"/>
                  </a:lnTo>
                  <a:lnTo>
                    <a:pt x="160858" y="127419"/>
                  </a:lnTo>
                  <a:lnTo>
                    <a:pt x="160858" y="136118"/>
                  </a:lnTo>
                  <a:lnTo>
                    <a:pt x="132295" y="160680"/>
                  </a:lnTo>
                  <a:lnTo>
                    <a:pt x="120916" y="160680"/>
                  </a:lnTo>
                  <a:lnTo>
                    <a:pt x="87655" y="148793"/>
                  </a:lnTo>
                  <a:lnTo>
                    <a:pt x="86156" y="148132"/>
                  </a:lnTo>
                  <a:lnTo>
                    <a:pt x="84277" y="148132"/>
                  </a:lnTo>
                  <a:lnTo>
                    <a:pt x="83426" y="148704"/>
                  </a:lnTo>
                  <a:lnTo>
                    <a:pt x="82245" y="151028"/>
                  </a:lnTo>
                  <a:lnTo>
                    <a:pt x="81965" y="152869"/>
                  </a:lnTo>
                  <a:lnTo>
                    <a:pt x="82003" y="159296"/>
                  </a:lnTo>
                  <a:lnTo>
                    <a:pt x="115760" y="177888"/>
                  </a:lnTo>
                  <a:lnTo>
                    <a:pt x="120802" y="178320"/>
                  </a:lnTo>
                  <a:lnTo>
                    <a:pt x="135051" y="178320"/>
                  </a:lnTo>
                  <a:lnTo>
                    <a:pt x="172618" y="160934"/>
                  </a:lnTo>
                  <a:lnTo>
                    <a:pt x="172796" y="160680"/>
                  </a:lnTo>
                  <a:lnTo>
                    <a:pt x="176301" y="155854"/>
                  </a:lnTo>
                  <a:lnTo>
                    <a:pt x="181444" y="144005"/>
                  </a:lnTo>
                  <a:lnTo>
                    <a:pt x="182727" y="137363"/>
                  </a:lnTo>
                  <a:lnTo>
                    <a:pt x="182727" y="124929"/>
                  </a:lnTo>
                  <a:close/>
                </a:path>
                <a:path w="615950" h="180975">
                  <a:moveTo>
                    <a:pt x="312762" y="117309"/>
                  </a:moveTo>
                  <a:lnTo>
                    <a:pt x="311632" y="110972"/>
                  </a:lnTo>
                  <a:lnTo>
                    <a:pt x="307073" y="99542"/>
                  </a:lnTo>
                  <a:lnTo>
                    <a:pt x="303999" y="95059"/>
                  </a:lnTo>
                  <a:lnTo>
                    <a:pt x="303733" y="94665"/>
                  </a:lnTo>
                  <a:lnTo>
                    <a:pt x="294868" y="86639"/>
                  </a:lnTo>
                  <a:lnTo>
                    <a:pt x="289344" y="83527"/>
                  </a:lnTo>
                  <a:lnTo>
                    <a:pt x="276085" y="79133"/>
                  </a:lnTo>
                  <a:lnTo>
                    <a:pt x="274459" y="78905"/>
                  </a:lnTo>
                  <a:lnTo>
                    <a:pt x="268351" y="78041"/>
                  </a:lnTo>
                  <a:lnTo>
                    <a:pt x="255663" y="78041"/>
                  </a:lnTo>
                  <a:lnTo>
                    <a:pt x="252285" y="78079"/>
                  </a:lnTo>
                  <a:lnTo>
                    <a:pt x="246456" y="78244"/>
                  </a:lnTo>
                  <a:lnTo>
                    <a:pt x="243611" y="78498"/>
                  </a:lnTo>
                  <a:lnTo>
                    <a:pt x="240817" y="78905"/>
                  </a:lnTo>
                  <a:lnTo>
                    <a:pt x="240817" y="33794"/>
                  </a:lnTo>
                  <a:lnTo>
                    <a:pt x="299732" y="33794"/>
                  </a:lnTo>
                  <a:lnTo>
                    <a:pt x="300837" y="32969"/>
                  </a:lnTo>
                  <a:lnTo>
                    <a:pt x="302425" y="29654"/>
                  </a:lnTo>
                  <a:lnTo>
                    <a:pt x="302818" y="27330"/>
                  </a:lnTo>
                  <a:lnTo>
                    <a:pt x="302717" y="21412"/>
                  </a:lnTo>
                  <a:lnTo>
                    <a:pt x="298767" y="15163"/>
                  </a:lnTo>
                  <a:lnTo>
                    <a:pt x="224485" y="15163"/>
                  </a:lnTo>
                  <a:lnTo>
                    <a:pt x="222643" y="15824"/>
                  </a:lnTo>
                  <a:lnTo>
                    <a:pt x="220078" y="18465"/>
                  </a:lnTo>
                  <a:lnTo>
                    <a:pt x="219443" y="20497"/>
                  </a:lnTo>
                  <a:lnTo>
                    <a:pt x="219443" y="91795"/>
                  </a:lnTo>
                  <a:lnTo>
                    <a:pt x="219938" y="93865"/>
                  </a:lnTo>
                  <a:lnTo>
                    <a:pt x="221919" y="96012"/>
                  </a:lnTo>
                  <a:lnTo>
                    <a:pt x="223583" y="96558"/>
                  </a:lnTo>
                  <a:lnTo>
                    <a:pt x="229044" y="96558"/>
                  </a:lnTo>
                  <a:lnTo>
                    <a:pt x="232448" y="96304"/>
                  </a:lnTo>
                  <a:lnTo>
                    <a:pt x="239737" y="95313"/>
                  </a:lnTo>
                  <a:lnTo>
                    <a:pt x="244081" y="95059"/>
                  </a:lnTo>
                  <a:lnTo>
                    <a:pt x="256260" y="95059"/>
                  </a:lnTo>
                  <a:lnTo>
                    <a:pt x="262394" y="95707"/>
                  </a:lnTo>
                  <a:lnTo>
                    <a:pt x="290144" y="121119"/>
                  </a:lnTo>
                  <a:lnTo>
                    <a:pt x="290042" y="132880"/>
                  </a:lnTo>
                  <a:lnTo>
                    <a:pt x="262763" y="160020"/>
                  </a:lnTo>
                  <a:lnTo>
                    <a:pt x="257670" y="160680"/>
                  </a:lnTo>
                  <a:lnTo>
                    <a:pt x="246151" y="160680"/>
                  </a:lnTo>
                  <a:lnTo>
                    <a:pt x="216954" y="151257"/>
                  </a:lnTo>
                  <a:lnTo>
                    <a:pt x="215671" y="150736"/>
                  </a:lnTo>
                  <a:lnTo>
                    <a:pt x="214261" y="150736"/>
                  </a:lnTo>
                  <a:lnTo>
                    <a:pt x="213741" y="150901"/>
                  </a:lnTo>
                  <a:lnTo>
                    <a:pt x="211277" y="162090"/>
                  </a:lnTo>
                  <a:lnTo>
                    <a:pt x="211442" y="164236"/>
                  </a:lnTo>
                  <a:lnTo>
                    <a:pt x="247777" y="178320"/>
                  </a:lnTo>
                  <a:lnTo>
                    <a:pt x="261683" y="178320"/>
                  </a:lnTo>
                  <a:lnTo>
                    <a:pt x="269824" y="177126"/>
                  </a:lnTo>
                  <a:lnTo>
                    <a:pt x="284492" y="172313"/>
                  </a:lnTo>
                  <a:lnTo>
                    <a:pt x="290804" y="168821"/>
                  </a:lnTo>
                  <a:lnTo>
                    <a:pt x="300189" y="160680"/>
                  </a:lnTo>
                  <a:lnTo>
                    <a:pt x="301409" y="159626"/>
                  </a:lnTo>
                  <a:lnTo>
                    <a:pt x="305511" y="153974"/>
                  </a:lnTo>
                  <a:lnTo>
                    <a:pt x="311315" y="140550"/>
                  </a:lnTo>
                  <a:lnTo>
                    <a:pt x="312762" y="132880"/>
                  </a:lnTo>
                  <a:lnTo>
                    <a:pt x="312762" y="117309"/>
                  </a:lnTo>
                  <a:close/>
                </a:path>
                <a:path w="615950" h="180975">
                  <a:moveTo>
                    <a:pt x="406387" y="49288"/>
                  </a:moveTo>
                  <a:lnTo>
                    <a:pt x="405853" y="43942"/>
                  </a:lnTo>
                  <a:lnTo>
                    <a:pt x="403694" y="33845"/>
                  </a:lnTo>
                  <a:lnTo>
                    <a:pt x="401828" y="29425"/>
                  </a:lnTo>
                  <a:lnTo>
                    <a:pt x="400088" y="26962"/>
                  </a:lnTo>
                  <a:lnTo>
                    <a:pt x="396532" y="21894"/>
                  </a:lnTo>
                  <a:lnTo>
                    <a:pt x="392988" y="18884"/>
                  </a:lnTo>
                  <a:lnTo>
                    <a:pt x="388962" y="16865"/>
                  </a:lnTo>
                  <a:lnTo>
                    <a:pt x="388962" y="60312"/>
                  </a:lnTo>
                  <a:lnTo>
                    <a:pt x="388721" y="63969"/>
                  </a:lnTo>
                  <a:lnTo>
                    <a:pt x="375526" y="83629"/>
                  </a:lnTo>
                  <a:lnTo>
                    <a:pt x="369404" y="83629"/>
                  </a:lnTo>
                  <a:lnTo>
                    <a:pt x="354749" y="49288"/>
                  </a:lnTo>
                  <a:lnTo>
                    <a:pt x="355028" y="45999"/>
                  </a:lnTo>
                  <a:lnTo>
                    <a:pt x="368693" y="26962"/>
                  </a:lnTo>
                  <a:lnTo>
                    <a:pt x="374662" y="26962"/>
                  </a:lnTo>
                  <a:lnTo>
                    <a:pt x="388962" y="60312"/>
                  </a:lnTo>
                  <a:lnTo>
                    <a:pt x="388962" y="16865"/>
                  </a:lnTo>
                  <a:lnTo>
                    <a:pt x="384124" y="14414"/>
                  </a:lnTo>
                  <a:lnTo>
                    <a:pt x="378637" y="13296"/>
                  </a:lnTo>
                  <a:lnTo>
                    <a:pt x="366039" y="13296"/>
                  </a:lnTo>
                  <a:lnTo>
                    <a:pt x="337858" y="43776"/>
                  </a:lnTo>
                  <a:lnTo>
                    <a:pt x="337172" y="49288"/>
                  </a:lnTo>
                  <a:lnTo>
                    <a:pt x="337172" y="62052"/>
                  </a:lnTo>
                  <a:lnTo>
                    <a:pt x="359994" y="96469"/>
                  </a:lnTo>
                  <a:lnTo>
                    <a:pt x="365175" y="97421"/>
                  </a:lnTo>
                  <a:lnTo>
                    <a:pt x="377190" y="97421"/>
                  </a:lnTo>
                  <a:lnTo>
                    <a:pt x="382384" y="96393"/>
                  </a:lnTo>
                  <a:lnTo>
                    <a:pt x="391248" y="92252"/>
                  </a:lnTo>
                  <a:lnTo>
                    <a:pt x="394919" y="89369"/>
                  </a:lnTo>
                  <a:lnTo>
                    <a:pt x="399415" y="83629"/>
                  </a:lnTo>
                  <a:lnTo>
                    <a:pt x="400710" y="81991"/>
                  </a:lnTo>
                  <a:lnTo>
                    <a:pt x="402869" y="77546"/>
                  </a:lnTo>
                  <a:lnTo>
                    <a:pt x="405688" y="67106"/>
                  </a:lnTo>
                  <a:lnTo>
                    <a:pt x="406285" y="62052"/>
                  </a:lnTo>
                  <a:lnTo>
                    <a:pt x="406387" y="49288"/>
                  </a:lnTo>
                  <a:close/>
                </a:path>
                <a:path w="615950" h="180975">
                  <a:moveTo>
                    <a:pt x="484416" y="13792"/>
                  </a:moveTo>
                  <a:lnTo>
                    <a:pt x="478840" y="10312"/>
                  </a:lnTo>
                  <a:lnTo>
                    <a:pt x="475361" y="10312"/>
                  </a:lnTo>
                  <a:lnTo>
                    <a:pt x="466166" y="13792"/>
                  </a:lnTo>
                  <a:lnTo>
                    <a:pt x="354317" y="173977"/>
                  </a:lnTo>
                  <a:lnTo>
                    <a:pt x="353656" y="174967"/>
                  </a:lnTo>
                  <a:lnTo>
                    <a:pt x="353263" y="175856"/>
                  </a:lnTo>
                  <a:lnTo>
                    <a:pt x="353110" y="176796"/>
                  </a:lnTo>
                  <a:lnTo>
                    <a:pt x="353085" y="177711"/>
                  </a:lnTo>
                  <a:lnTo>
                    <a:pt x="353187" y="178092"/>
                  </a:lnTo>
                  <a:lnTo>
                    <a:pt x="354088" y="179171"/>
                  </a:lnTo>
                  <a:lnTo>
                    <a:pt x="354876" y="179616"/>
                  </a:lnTo>
                  <a:lnTo>
                    <a:pt x="357111" y="180276"/>
                  </a:lnTo>
                  <a:lnTo>
                    <a:pt x="358584" y="180441"/>
                  </a:lnTo>
                  <a:lnTo>
                    <a:pt x="362064" y="180441"/>
                  </a:lnTo>
                  <a:lnTo>
                    <a:pt x="371221" y="176961"/>
                  </a:lnTo>
                  <a:lnTo>
                    <a:pt x="483196" y="16776"/>
                  </a:lnTo>
                  <a:lnTo>
                    <a:pt x="483857" y="15862"/>
                  </a:lnTo>
                  <a:lnTo>
                    <a:pt x="484251" y="14986"/>
                  </a:lnTo>
                  <a:lnTo>
                    <a:pt x="484416" y="13792"/>
                  </a:lnTo>
                  <a:close/>
                </a:path>
                <a:path w="615950" h="180975">
                  <a:moveTo>
                    <a:pt x="501205" y="129692"/>
                  </a:moveTo>
                  <a:lnTo>
                    <a:pt x="500672" y="124345"/>
                  </a:lnTo>
                  <a:lnTo>
                    <a:pt x="498513" y="114249"/>
                  </a:lnTo>
                  <a:lnTo>
                    <a:pt x="496658" y="109829"/>
                  </a:lnTo>
                  <a:lnTo>
                    <a:pt x="494919" y="107365"/>
                  </a:lnTo>
                  <a:lnTo>
                    <a:pt x="491350" y="102298"/>
                  </a:lnTo>
                  <a:lnTo>
                    <a:pt x="487807" y="99288"/>
                  </a:lnTo>
                  <a:lnTo>
                    <a:pt x="483781" y="97269"/>
                  </a:lnTo>
                  <a:lnTo>
                    <a:pt x="483781" y="140716"/>
                  </a:lnTo>
                  <a:lnTo>
                    <a:pt x="483539" y="144373"/>
                  </a:lnTo>
                  <a:lnTo>
                    <a:pt x="470344" y="164033"/>
                  </a:lnTo>
                  <a:lnTo>
                    <a:pt x="464223" y="164033"/>
                  </a:lnTo>
                  <a:lnTo>
                    <a:pt x="449567" y="129692"/>
                  </a:lnTo>
                  <a:lnTo>
                    <a:pt x="449846" y="126403"/>
                  </a:lnTo>
                  <a:lnTo>
                    <a:pt x="463511" y="107365"/>
                  </a:lnTo>
                  <a:lnTo>
                    <a:pt x="469480" y="107365"/>
                  </a:lnTo>
                  <a:lnTo>
                    <a:pt x="483781" y="140716"/>
                  </a:lnTo>
                  <a:lnTo>
                    <a:pt x="483781" y="97269"/>
                  </a:lnTo>
                  <a:lnTo>
                    <a:pt x="478942" y="94818"/>
                  </a:lnTo>
                  <a:lnTo>
                    <a:pt x="473456" y="93700"/>
                  </a:lnTo>
                  <a:lnTo>
                    <a:pt x="460857" y="93700"/>
                  </a:lnTo>
                  <a:lnTo>
                    <a:pt x="432676" y="124180"/>
                  </a:lnTo>
                  <a:lnTo>
                    <a:pt x="431990" y="129692"/>
                  </a:lnTo>
                  <a:lnTo>
                    <a:pt x="431990" y="142455"/>
                  </a:lnTo>
                  <a:lnTo>
                    <a:pt x="454812" y="176872"/>
                  </a:lnTo>
                  <a:lnTo>
                    <a:pt x="459994" y="177825"/>
                  </a:lnTo>
                  <a:lnTo>
                    <a:pt x="472008" y="177825"/>
                  </a:lnTo>
                  <a:lnTo>
                    <a:pt x="477202" y="176796"/>
                  </a:lnTo>
                  <a:lnTo>
                    <a:pt x="486067" y="172656"/>
                  </a:lnTo>
                  <a:lnTo>
                    <a:pt x="489737" y="169773"/>
                  </a:lnTo>
                  <a:lnTo>
                    <a:pt x="494233" y="164033"/>
                  </a:lnTo>
                  <a:lnTo>
                    <a:pt x="495528" y="162394"/>
                  </a:lnTo>
                  <a:lnTo>
                    <a:pt x="497687" y="157949"/>
                  </a:lnTo>
                  <a:lnTo>
                    <a:pt x="500507" y="147510"/>
                  </a:lnTo>
                  <a:lnTo>
                    <a:pt x="501103" y="142455"/>
                  </a:lnTo>
                  <a:lnTo>
                    <a:pt x="501205" y="129692"/>
                  </a:lnTo>
                  <a:close/>
                </a:path>
                <a:path w="615950" h="180975">
                  <a:moveTo>
                    <a:pt x="615784" y="31711"/>
                  </a:moveTo>
                  <a:lnTo>
                    <a:pt x="615619" y="28803"/>
                  </a:lnTo>
                  <a:lnTo>
                    <a:pt x="614603" y="26466"/>
                  </a:lnTo>
                  <a:lnTo>
                    <a:pt x="612724" y="23355"/>
                  </a:lnTo>
                  <a:lnTo>
                    <a:pt x="610781" y="20002"/>
                  </a:lnTo>
                  <a:lnTo>
                    <a:pt x="609269" y="18021"/>
                  </a:lnTo>
                  <a:lnTo>
                    <a:pt x="606869" y="16522"/>
                  </a:lnTo>
                  <a:lnTo>
                    <a:pt x="605764" y="16522"/>
                  </a:lnTo>
                  <a:lnTo>
                    <a:pt x="604774" y="17272"/>
                  </a:lnTo>
                  <a:lnTo>
                    <a:pt x="578307" y="36410"/>
                  </a:lnTo>
                  <a:lnTo>
                    <a:pt x="581787" y="3975"/>
                  </a:lnTo>
                  <a:lnTo>
                    <a:pt x="582028" y="2641"/>
                  </a:lnTo>
                  <a:lnTo>
                    <a:pt x="581494" y="1651"/>
                  </a:lnTo>
                  <a:lnTo>
                    <a:pt x="578840" y="330"/>
                  </a:lnTo>
                  <a:lnTo>
                    <a:pt x="576275" y="0"/>
                  </a:lnTo>
                  <a:lnTo>
                    <a:pt x="568655" y="0"/>
                  </a:lnTo>
                  <a:lnTo>
                    <a:pt x="566077" y="330"/>
                  </a:lnTo>
                  <a:lnTo>
                    <a:pt x="563435" y="1651"/>
                  </a:lnTo>
                  <a:lnTo>
                    <a:pt x="562889" y="2641"/>
                  </a:lnTo>
                  <a:lnTo>
                    <a:pt x="563143" y="3975"/>
                  </a:lnTo>
                  <a:lnTo>
                    <a:pt x="566623" y="36410"/>
                  </a:lnTo>
                  <a:lnTo>
                    <a:pt x="540270" y="17272"/>
                  </a:lnTo>
                  <a:lnTo>
                    <a:pt x="539280" y="16522"/>
                  </a:lnTo>
                  <a:lnTo>
                    <a:pt x="538162" y="16522"/>
                  </a:lnTo>
                  <a:lnTo>
                    <a:pt x="529234" y="31711"/>
                  </a:lnTo>
                  <a:lnTo>
                    <a:pt x="529793" y="32715"/>
                  </a:lnTo>
                  <a:lnTo>
                    <a:pt x="530948" y="33299"/>
                  </a:lnTo>
                  <a:lnTo>
                    <a:pt x="560908" y="46469"/>
                  </a:lnTo>
                  <a:lnTo>
                    <a:pt x="529793" y="60274"/>
                  </a:lnTo>
                  <a:lnTo>
                    <a:pt x="529234" y="61239"/>
                  </a:lnTo>
                  <a:lnTo>
                    <a:pt x="529323" y="64135"/>
                  </a:lnTo>
                  <a:lnTo>
                    <a:pt x="530288" y="66484"/>
                  </a:lnTo>
                  <a:lnTo>
                    <a:pt x="532193" y="69710"/>
                  </a:lnTo>
                  <a:lnTo>
                    <a:pt x="534098" y="73025"/>
                  </a:lnTo>
                  <a:lnTo>
                    <a:pt x="535673" y="75057"/>
                  </a:lnTo>
                  <a:lnTo>
                    <a:pt x="538162" y="76542"/>
                  </a:lnTo>
                  <a:lnTo>
                    <a:pt x="539280" y="76542"/>
                  </a:lnTo>
                  <a:lnTo>
                    <a:pt x="566623" y="56540"/>
                  </a:lnTo>
                  <a:lnTo>
                    <a:pt x="563143" y="89103"/>
                  </a:lnTo>
                  <a:lnTo>
                    <a:pt x="562889" y="90347"/>
                  </a:lnTo>
                  <a:lnTo>
                    <a:pt x="563435" y="91300"/>
                  </a:lnTo>
                  <a:lnTo>
                    <a:pt x="566077" y="92621"/>
                  </a:lnTo>
                  <a:lnTo>
                    <a:pt x="568655" y="92951"/>
                  </a:lnTo>
                  <a:lnTo>
                    <a:pt x="576275" y="92951"/>
                  </a:lnTo>
                  <a:lnTo>
                    <a:pt x="578840" y="92621"/>
                  </a:lnTo>
                  <a:lnTo>
                    <a:pt x="581494" y="91300"/>
                  </a:lnTo>
                  <a:lnTo>
                    <a:pt x="582028" y="90347"/>
                  </a:lnTo>
                  <a:lnTo>
                    <a:pt x="581787" y="89103"/>
                  </a:lnTo>
                  <a:lnTo>
                    <a:pt x="578307" y="56540"/>
                  </a:lnTo>
                  <a:lnTo>
                    <a:pt x="605764" y="76542"/>
                  </a:lnTo>
                  <a:lnTo>
                    <a:pt x="606869" y="76542"/>
                  </a:lnTo>
                  <a:lnTo>
                    <a:pt x="609269" y="75057"/>
                  </a:lnTo>
                  <a:lnTo>
                    <a:pt x="610819" y="73025"/>
                  </a:lnTo>
                  <a:lnTo>
                    <a:pt x="612724" y="69710"/>
                  </a:lnTo>
                  <a:lnTo>
                    <a:pt x="614629" y="66484"/>
                  </a:lnTo>
                  <a:lnTo>
                    <a:pt x="615619" y="64135"/>
                  </a:lnTo>
                  <a:lnTo>
                    <a:pt x="615784" y="61239"/>
                  </a:lnTo>
                  <a:lnTo>
                    <a:pt x="615251" y="60274"/>
                  </a:lnTo>
                  <a:lnTo>
                    <a:pt x="606818" y="56540"/>
                  </a:lnTo>
                  <a:lnTo>
                    <a:pt x="584136" y="46469"/>
                  </a:lnTo>
                  <a:lnTo>
                    <a:pt x="607009" y="36410"/>
                  </a:lnTo>
                  <a:lnTo>
                    <a:pt x="614095" y="33299"/>
                  </a:lnTo>
                  <a:lnTo>
                    <a:pt x="615251" y="32715"/>
                  </a:lnTo>
                  <a:lnTo>
                    <a:pt x="615784" y="31711"/>
                  </a:lnTo>
                  <a:close/>
                </a:path>
              </a:pathLst>
            </a:custGeom>
            <a:solidFill>
              <a:srgbClr val="FF000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6036" y="3228390"/>
            <a:ext cx="4024756" cy="226428"/>
          </a:xfrm>
          <a:prstGeom prst="rect">
            <a:avLst/>
          </a:prstGeom>
        </p:spPr>
      </p:pic>
      <p:sp>
        <p:nvSpPr>
          <p:cNvPr id="17" name="object 17" descr=""/>
          <p:cNvSpPr/>
          <p:nvPr/>
        </p:nvSpPr>
        <p:spPr>
          <a:xfrm>
            <a:off x="1104412" y="3643058"/>
            <a:ext cx="60960" cy="17145"/>
          </a:xfrm>
          <a:custGeom>
            <a:avLst/>
            <a:gdLst/>
            <a:ahLst/>
            <a:cxnLst/>
            <a:rect l="l" t="t" r="r" b="b"/>
            <a:pathLst>
              <a:path w="60959" h="17145">
                <a:moveTo>
                  <a:pt x="57086" y="0"/>
                </a:moveTo>
                <a:lnTo>
                  <a:pt x="2984" y="0"/>
                </a:lnTo>
                <a:lnTo>
                  <a:pt x="1866" y="622"/>
                </a:lnTo>
                <a:lnTo>
                  <a:pt x="368" y="3098"/>
                </a:lnTo>
                <a:lnTo>
                  <a:pt x="0" y="5295"/>
                </a:lnTo>
                <a:lnTo>
                  <a:pt x="0" y="11595"/>
                </a:lnTo>
                <a:lnTo>
                  <a:pt x="368" y="13804"/>
                </a:lnTo>
                <a:lnTo>
                  <a:pt x="1866" y="16382"/>
                </a:lnTo>
                <a:lnTo>
                  <a:pt x="2984" y="17017"/>
                </a:lnTo>
                <a:lnTo>
                  <a:pt x="57823" y="17017"/>
                </a:lnTo>
                <a:lnTo>
                  <a:pt x="58902" y="16395"/>
                </a:lnTo>
                <a:lnTo>
                  <a:pt x="60401" y="13919"/>
                </a:lnTo>
                <a:lnTo>
                  <a:pt x="60769" y="11671"/>
                </a:lnTo>
                <a:lnTo>
                  <a:pt x="60769" y="8445"/>
                </a:lnTo>
                <a:lnTo>
                  <a:pt x="57086" y="0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43787" y="3540290"/>
            <a:ext cx="2598458" cy="219328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1104412" y="3947858"/>
            <a:ext cx="60960" cy="17145"/>
          </a:xfrm>
          <a:custGeom>
            <a:avLst/>
            <a:gdLst/>
            <a:ahLst/>
            <a:cxnLst/>
            <a:rect l="l" t="t" r="r" b="b"/>
            <a:pathLst>
              <a:path w="60959" h="17145">
                <a:moveTo>
                  <a:pt x="57086" y="0"/>
                </a:moveTo>
                <a:lnTo>
                  <a:pt x="2984" y="0"/>
                </a:lnTo>
                <a:lnTo>
                  <a:pt x="1866" y="622"/>
                </a:lnTo>
                <a:lnTo>
                  <a:pt x="368" y="3098"/>
                </a:lnTo>
                <a:lnTo>
                  <a:pt x="0" y="5295"/>
                </a:lnTo>
                <a:lnTo>
                  <a:pt x="0" y="11595"/>
                </a:lnTo>
                <a:lnTo>
                  <a:pt x="368" y="13804"/>
                </a:lnTo>
                <a:lnTo>
                  <a:pt x="1866" y="16382"/>
                </a:lnTo>
                <a:lnTo>
                  <a:pt x="2984" y="17017"/>
                </a:lnTo>
                <a:lnTo>
                  <a:pt x="57823" y="17017"/>
                </a:lnTo>
                <a:lnTo>
                  <a:pt x="58902" y="16395"/>
                </a:lnTo>
                <a:lnTo>
                  <a:pt x="60401" y="13919"/>
                </a:lnTo>
                <a:lnTo>
                  <a:pt x="60769" y="11671"/>
                </a:lnTo>
                <a:lnTo>
                  <a:pt x="60769" y="8445"/>
                </a:lnTo>
                <a:lnTo>
                  <a:pt x="57086" y="0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40383" y="3840860"/>
            <a:ext cx="3556939" cy="223570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8578" y="4136212"/>
            <a:ext cx="3991267" cy="233006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1104412" y="4557458"/>
            <a:ext cx="60960" cy="17145"/>
          </a:xfrm>
          <a:custGeom>
            <a:avLst/>
            <a:gdLst/>
            <a:ahLst/>
            <a:cxnLst/>
            <a:rect l="l" t="t" r="r" b="b"/>
            <a:pathLst>
              <a:path w="60959" h="17145">
                <a:moveTo>
                  <a:pt x="57086" y="0"/>
                </a:moveTo>
                <a:lnTo>
                  <a:pt x="2984" y="0"/>
                </a:lnTo>
                <a:lnTo>
                  <a:pt x="1866" y="622"/>
                </a:lnTo>
                <a:lnTo>
                  <a:pt x="368" y="3098"/>
                </a:lnTo>
                <a:lnTo>
                  <a:pt x="0" y="5295"/>
                </a:lnTo>
                <a:lnTo>
                  <a:pt x="0" y="11595"/>
                </a:lnTo>
                <a:lnTo>
                  <a:pt x="368" y="13804"/>
                </a:lnTo>
                <a:lnTo>
                  <a:pt x="1866" y="16382"/>
                </a:lnTo>
                <a:lnTo>
                  <a:pt x="2984" y="17017"/>
                </a:lnTo>
                <a:lnTo>
                  <a:pt x="57823" y="17017"/>
                </a:lnTo>
                <a:lnTo>
                  <a:pt x="58902" y="16395"/>
                </a:lnTo>
                <a:lnTo>
                  <a:pt x="60401" y="13919"/>
                </a:lnTo>
                <a:lnTo>
                  <a:pt x="60769" y="11671"/>
                </a:lnTo>
                <a:lnTo>
                  <a:pt x="60769" y="8445"/>
                </a:lnTo>
                <a:lnTo>
                  <a:pt x="57086" y="0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40383" y="4450460"/>
            <a:ext cx="3998658" cy="223570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1104412" y="4862258"/>
            <a:ext cx="60960" cy="17145"/>
          </a:xfrm>
          <a:custGeom>
            <a:avLst/>
            <a:gdLst/>
            <a:ahLst/>
            <a:cxnLst/>
            <a:rect l="l" t="t" r="r" b="b"/>
            <a:pathLst>
              <a:path w="60959" h="17145">
                <a:moveTo>
                  <a:pt x="57086" y="0"/>
                </a:moveTo>
                <a:lnTo>
                  <a:pt x="2984" y="0"/>
                </a:lnTo>
                <a:lnTo>
                  <a:pt x="1866" y="622"/>
                </a:lnTo>
                <a:lnTo>
                  <a:pt x="368" y="3098"/>
                </a:lnTo>
                <a:lnTo>
                  <a:pt x="0" y="5295"/>
                </a:lnTo>
                <a:lnTo>
                  <a:pt x="0" y="11595"/>
                </a:lnTo>
                <a:lnTo>
                  <a:pt x="368" y="13804"/>
                </a:lnTo>
                <a:lnTo>
                  <a:pt x="1866" y="16382"/>
                </a:lnTo>
                <a:lnTo>
                  <a:pt x="2984" y="17017"/>
                </a:lnTo>
                <a:lnTo>
                  <a:pt x="57823" y="17017"/>
                </a:lnTo>
                <a:lnTo>
                  <a:pt x="58902" y="16395"/>
                </a:lnTo>
                <a:lnTo>
                  <a:pt x="60401" y="13919"/>
                </a:lnTo>
                <a:lnTo>
                  <a:pt x="60769" y="11671"/>
                </a:lnTo>
                <a:lnTo>
                  <a:pt x="60769" y="8445"/>
                </a:lnTo>
                <a:lnTo>
                  <a:pt x="57086" y="0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object 25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43774" y="4744326"/>
            <a:ext cx="3925163" cy="234492"/>
          </a:xfrm>
          <a:prstGeom prst="rect">
            <a:avLst/>
          </a:prstGeom>
        </p:spPr>
      </p:pic>
      <p:sp>
        <p:nvSpPr>
          <p:cNvPr id="26" name="object 26" descr=""/>
          <p:cNvSpPr/>
          <p:nvPr/>
        </p:nvSpPr>
        <p:spPr>
          <a:xfrm>
            <a:off x="1104412" y="5167058"/>
            <a:ext cx="60960" cy="17145"/>
          </a:xfrm>
          <a:custGeom>
            <a:avLst/>
            <a:gdLst/>
            <a:ahLst/>
            <a:cxnLst/>
            <a:rect l="l" t="t" r="r" b="b"/>
            <a:pathLst>
              <a:path w="60959" h="17145">
                <a:moveTo>
                  <a:pt x="57086" y="0"/>
                </a:moveTo>
                <a:lnTo>
                  <a:pt x="2984" y="0"/>
                </a:lnTo>
                <a:lnTo>
                  <a:pt x="1866" y="622"/>
                </a:lnTo>
                <a:lnTo>
                  <a:pt x="368" y="3098"/>
                </a:lnTo>
                <a:lnTo>
                  <a:pt x="0" y="5295"/>
                </a:lnTo>
                <a:lnTo>
                  <a:pt x="0" y="11595"/>
                </a:lnTo>
                <a:lnTo>
                  <a:pt x="368" y="13804"/>
                </a:lnTo>
                <a:lnTo>
                  <a:pt x="1866" y="16382"/>
                </a:lnTo>
                <a:lnTo>
                  <a:pt x="2984" y="17017"/>
                </a:lnTo>
                <a:lnTo>
                  <a:pt x="57823" y="17017"/>
                </a:lnTo>
                <a:lnTo>
                  <a:pt x="58902" y="16395"/>
                </a:lnTo>
                <a:lnTo>
                  <a:pt x="60401" y="13919"/>
                </a:lnTo>
                <a:lnTo>
                  <a:pt x="60769" y="11671"/>
                </a:lnTo>
                <a:lnTo>
                  <a:pt x="60769" y="8445"/>
                </a:lnTo>
                <a:lnTo>
                  <a:pt x="57086" y="0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object 27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43787" y="5064290"/>
            <a:ext cx="5167139" cy="21932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550463" y="4373215"/>
            <a:ext cx="1440002" cy="1440002"/>
          </a:xfrm>
          <a:prstGeom prst="rect">
            <a:avLst/>
          </a:prstGeom>
        </p:spPr>
      </p:pic>
      <p:sp>
        <p:nvSpPr>
          <p:cNvPr id="29" name="object 29" descr=""/>
          <p:cNvSpPr txBox="1"/>
          <p:nvPr/>
        </p:nvSpPr>
        <p:spPr>
          <a:xfrm>
            <a:off x="625938" y="5513928"/>
            <a:ext cx="757047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1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rlito"/>
                <a:cs typeface="Carlito"/>
                <a:hlinkClick r:id="rId16"/>
              </a:rPr>
              <a:t>*</a:t>
            </a:r>
            <a:r>
              <a:rPr dirty="0" u="sng" sz="11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Se bla.</a:t>
            </a:r>
            <a:r>
              <a:rPr dirty="0" u="sng" sz="11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Evaluering</a:t>
            </a:r>
            <a:r>
              <a:rPr dirty="0" u="sng" sz="11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af</a:t>
            </a:r>
            <a:r>
              <a:rPr dirty="0" u="sng" sz="11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dynamisk</a:t>
            </a:r>
            <a:r>
              <a:rPr dirty="0" u="sng" sz="1100" spc="-2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 spc="-1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døgnrytmebelysning:</a:t>
            </a:r>
            <a:r>
              <a:rPr dirty="0" u="sng" sz="1100" spc="-2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ELFORSK</a:t>
            </a:r>
            <a:r>
              <a:rPr dirty="0" u="sng" sz="11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 spc="-1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351-</a:t>
            </a:r>
            <a:r>
              <a:rPr dirty="0" u="sng" sz="11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041</a:t>
            </a:r>
            <a:r>
              <a:rPr dirty="0" u="sng" sz="1100" spc="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Sluttrapport</a:t>
            </a:r>
            <a:r>
              <a:rPr dirty="0" u="sng" sz="1100" spc="-2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—</a:t>
            </a:r>
            <a:r>
              <a:rPr dirty="0" u="sng" sz="1100" spc="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Aalborg</a:t>
            </a:r>
            <a:r>
              <a:rPr dirty="0" u="sng" sz="1100" spc="-1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Universitets</a:t>
            </a:r>
            <a:r>
              <a:rPr dirty="0" u="sng" sz="1100" spc="-3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 spc="-1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forskningsportal</a:t>
            </a:r>
            <a:r>
              <a:rPr dirty="0" u="sng" sz="1100" spc="-2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 </a:t>
            </a:r>
            <a:r>
              <a:rPr dirty="0" u="sng" sz="1100" spc="-1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16"/>
              </a:rPr>
              <a:t>(aau.dk)</a:t>
            </a:r>
            <a:endParaRPr sz="11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4866" y="449338"/>
            <a:ext cx="3169558" cy="1799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866" y="2513012"/>
            <a:ext cx="3128397" cy="179933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4866" y="4577905"/>
            <a:ext cx="3157188" cy="180070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98263" y="1500085"/>
            <a:ext cx="2968625" cy="197999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36763" y="3856469"/>
            <a:ext cx="2635186" cy="1978787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922710" y="3491445"/>
            <a:ext cx="1971675" cy="2698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800" b="1">
                <a:latin typeface="Arial"/>
                <a:cs typeface="Arial"/>
              </a:rPr>
              <a:t>TV2</a:t>
            </a:r>
            <a:r>
              <a:rPr dirty="0" sz="800" spc="-20" b="1">
                <a:latin typeface="Arial"/>
                <a:cs typeface="Arial"/>
              </a:rPr>
              <a:t> Nord:</a:t>
            </a:r>
            <a:r>
              <a:rPr dirty="0" sz="800" spc="-25" b="1">
                <a:latin typeface="Arial"/>
                <a:cs typeface="Arial"/>
              </a:rPr>
              <a:t> </a:t>
            </a:r>
            <a:r>
              <a:rPr dirty="0" sz="800" spc="-20" b="1">
                <a:latin typeface="Arial"/>
                <a:cs typeface="Arial"/>
              </a:rPr>
              <a:t>Trods julelys</a:t>
            </a:r>
            <a:r>
              <a:rPr dirty="0" sz="800" b="1">
                <a:latin typeface="Arial"/>
                <a:cs typeface="Arial"/>
              </a:rPr>
              <a:t> og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spc="-25" b="1">
                <a:latin typeface="Arial"/>
                <a:cs typeface="Arial"/>
              </a:rPr>
              <a:t>hygge: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Derfor bliver</a:t>
            </a:r>
            <a:r>
              <a:rPr dirty="0" sz="800" spc="-1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du</a:t>
            </a:r>
            <a:r>
              <a:rPr dirty="0" sz="800" spc="-2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trist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i</a:t>
            </a:r>
            <a:r>
              <a:rPr dirty="0" sz="800" spc="-10" b="1">
                <a:latin typeface="Arial"/>
                <a:cs typeface="Arial"/>
              </a:rPr>
              <a:t> </a:t>
            </a:r>
            <a:r>
              <a:rPr dirty="0" sz="800" spc="-25" b="1">
                <a:latin typeface="Arial"/>
                <a:cs typeface="Arial"/>
              </a:rPr>
              <a:t>december </a:t>
            </a:r>
            <a:r>
              <a:rPr dirty="0" sz="800" b="1">
                <a:latin typeface="Arial"/>
                <a:cs typeface="Arial"/>
              </a:rPr>
              <a:t>19.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-40" b="1">
                <a:latin typeface="Arial"/>
                <a:cs typeface="Arial"/>
              </a:rPr>
              <a:t>dec.</a:t>
            </a:r>
            <a:r>
              <a:rPr dirty="0" sz="800" spc="-15" b="1">
                <a:latin typeface="Arial"/>
                <a:cs typeface="Arial"/>
              </a:rPr>
              <a:t> </a:t>
            </a:r>
            <a:r>
              <a:rPr dirty="0" sz="800" spc="-20" b="1">
                <a:latin typeface="Arial"/>
                <a:cs typeface="Arial"/>
              </a:rPr>
              <a:t>2018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170561" y="5843503"/>
            <a:ext cx="2026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Arial"/>
                <a:cs typeface="Arial"/>
              </a:rPr>
              <a:t>Anmeldelse</a:t>
            </a:r>
            <a:r>
              <a:rPr dirty="0" sz="800" spc="-2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af</a:t>
            </a:r>
            <a:r>
              <a:rPr dirty="0" sz="800" spc="5" b="1">
                <a:latin typeface="Arial"/>
                <a:cs typeface="Arial"/>
              </a:rPr>
              <a:t> </a:t>
            </a:r>
            <a:r>
              <a:rPr dirty="0" sz="800" spc="-25" b="1">
                <a:latin typeface="Arial"/>
                <a:cs typeface="Arial"/>
              </a:rPr>
              <a:t>Bamboo </a:t>
            </a:r>
            <a:r>
              <a:rPr dirty="0" sz="800" spc="-20" b="1">
                <a:latin typeface="Arial"/>
                <a:cs typeface="Arial"/>
              </a:rPr>
              <a:t>Island,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Tripadvisor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854471" y="159931"/>
            <a:ext cx="4544060" cy="8750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700"/>
              </a:lnSpc>
              <a:spcBef>
                <a:spcPts val="100"/>
              </a:spcBef>
            </a:pPr>
            <a:r>
              <a:rPr dirty="0" sz="3200" spc="-30" b="0">
                <a:solidFill>
                  <a:srgbClr val="1F3863"/>
                </a:solidFill>
                <a:latin typeface="Carlito"/>
                <a:cs typeface="Carlito"/>
              </a:rPr>
              <a:t>Måske</a:t>
            </a:r>
            <a:r>
              <a:rPr dirty="0" sz="3200" spc="-120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3200" b="0">
                <a:solidFill>
                  <a:srgbClr val="1F3863"/>
                </a:solidFill>
                <a:latin typeface="Carlito"/>
                <a:cs typeface="Carlito"/>
              </a:rPr>
              <a:t>er</a:t>
            </a:r>
            <a:r>
              <a:rPr dirty="0" sz="3200" spc="-90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3200" b="0">
                <a:solidFill>
                  <a:srgbClr val="1F3863"/>
                </a:solidFill>
                <a:latin typeface="Carlito"/>
                <a:cs typeface="Carlito"/>
              </a:rPr>
              <a:t>det</a:t>
            </a:r>
            <a:r>
              <a:rPr dirty="0" sz="3200" spc="-110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3200" spc="-25" b="0">
                <a:solidFill>
                  <a:srgbClr val="1F3863"/>
                </a:solidFill>
                <a:latin typeface="Carlito"/>
                <a:cs typeface="Carlito"/>
              </a:rPr>
              <a:t>ikke</a:t>
            </a:r>
            <a:r>
              <a:rPr dirty="0" sz="3200" spc="-95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3200" b="0">
                <a:solidFill>
                  <a:srgbClr val="1F3863"/>
                </a:solidFill>
                <a:latin typeface="Carlito"/>
                <a:cs typeface="Carlito"/>
              </a:rPr>
              <a:t>så</a:t>
            </a:r>
            <a:r>
              <a:rPr dirty="0" sz="3200" spc="-100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3200" spc="-20" b="0">
                <a:solidFill>
                  <a:srgbClr val="1F3863"/>
                </a:solidFill>
                <a:latin typeface="Carlito"/>
                <a:cs typeface="Carlito"/>
              </a:rPr>
              <a:t>svært</a:t>
            </a:r>
            <a:r>
              <a:rPr dirty="0" sz="3200" spc="-90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3200" spc="-50" b="0">
                <a:solidFill>
                  <a:srgbClr val="1F3863"/>
                </a:solidFill>
                <a:latin typeface="Carlito"/>
                <a:cs typeface="Carlito"/>
              </a:rPr>
              <a:t>-</a:t>
            </a:r>
            <a:endParaRPr sz="3200">
              <a:latin typeface="Carlito"/>
              <a:cs typeface="Carlito"/>
            </a:endParaRPr>
          </a:p>
          <a:p>
            <a:pPr marL="12700">
              <a:lnSpc>
                <a:spcPts val="2980"/>
              </a:lnSpc>
            </a:pPr>
            <a:r>
              <a:rPr dirty="0" sz="2600" b="0">
                <a:solidFill>
                  <a:srgbClr val="1F3863"/>
                </a:solidFill>
                <a:latin typeface="Carlito"/>
                <a:cs typeface="Carlito"/>
              </a:rPr>
              <a:t>Hvor</a:t>
            </a:r>
            <a:r>
              <a:rPr dirty="0" sz="2600" spc="-95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600" spc="-10" b="0">
                <a:solidFill>
                  <a:srgbClr val="1F3863"/>
                </a:solidFill>
                <a:latin typeface="Carlito"/>
                <a:cs typeface="Carlito"/>
              </a:rPr>
              <a:t>samler</a:t>
            </a:r>
            <a:r>
              <a:rPr dirty="0" sz="2600" spc="-114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600" b="0">
                <a:solidFill>
                  <a:srgbClr val="1F3863"/>
                </a:solidFill>
                <a:latin typeface="Carlito"/>
                <a:cs typeface="Carlito"/>
              </a:rPr>
              <a:t>DU</a:t>
            </a:r>
            <a:r>
              <a:rPr dirty="0" sz="2600" spc="-114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600" b="0">
                <a:solidFill>
                  <a:srgbClr val="1F3863"/>
                </a:solidFill>
                <a:latin typeface="Carlito"/>
                <a:cs typeface="Carlito"/>
              </a:rPr>
              <a:t>mest</a:t>
            </a:r>
            <a:r>
              <a:rPr dirty="0" sz="2600" spc="-120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600" b="0">
                <a:solidFill>
                  <a:srgbClr val="1F3863"/>
                </a:solidFill>
                <a:latin typeface="Carlito"/>
                <a:cs typeface="Carlito"/>
              </a:rPr>
              <a:t>energi</a:t>
            </a:r>
            <a:r>
              <a:rPr dirty="0" sz="2600" spc="-105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600" spc="-25" b="0">
                <a:solidFill>
                  <a:srgbClr val="1F3863"/>
                </a:solidFill>
                <a:latin typeface="Carlito"/>
                <a:cs typeface="Carlito"/>
              </a:rPr>
              <a:t>op?</a:t>
            </a:r>
            <a:endParaRPr sz="2600">
              <a:latin typeface="Carlito"/>
              <a:cs typeface="Carlito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80520" y="6434742"/>
            <a:ext cx="16732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Arial"/>
                <a:cs typeface="Arial"/>
              </a:rPr>
              <a:t>IVE</a:t>
            </a:r>
            <a:r>
              <a:rPr dirty="0" sz="800" spc="-25" b="1">
                <a:latin typeface="Arial"/>
                <a:cs typeface="Arial"/>
              </a:rPr>
              <a:t> Rådgivning </a:t>
            </a:r>
            <a:r>
              <a:rPr dirty="0" sz="800" spc="-20" b="1">
                <a:latin typeface="Arial"/>
                <a:cs typeface="Arial"/>
              </a:rPr>
              <a:t>v.</a:t>
            </a:r>
            <a:r>
              <a:rPr dirty="0" sz="800" spc="-1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Inger</a:t>
            </a:r>
            <a:r>
              <a:rPr dirty="0" sz="800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Erhardtsen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22918" y="6191938"/>
            <a:ext cx="2476512" cy="15855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505782" y="4053700"/>
            <a:ext cx="6730365" cy="134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735"/>
              </a:lnSpc>
              <a:spcBef>
                <a:spcPts val="100"/>
              </a:spcBef>
            </a:pP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”Vi</a:t>
            </a:r>
            <a:r>
              <a:rPr dirty="0" sz="2400" spc="-7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bygger</a:t>
            </a:r>
            <a:r>
              <a:rPr dirty="0" sz="2400" spc="-6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ikke</a:t>
            </a:r>
            <a:r>
              <a:rPr dirty="0" sz="2400" spc="-65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for</a:t>
            </a:r>
            <a:r>
              <a:rPr dirty="0" sz="2400" spc="-55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at</a:t>
            </a:r>
            <a:r>
              <a:rPr dirty="0" sz="2400" spc="-7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opnå</a:t>
            </a:r>
            <a:r>
              <a:rPr dirty="0" sz="2400" spc="-6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en</a:t>
            </a:r>
            <a:r>
              <a:rPr dirty="0" sz="2400" spc="-6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 spc="-10">
                <a:solidFill>
                  <a:srgbClr val="1F3863"/>
                </a:solidFill>
                <a:latin typeface="Carlito"/>
                <a:cs typeface="Carlito"/>
              </a:rPr>
              <a:t>energibesparelse;</a:t>
            </a:r>
            <a:endParaRPr sz="2400">
              <a:latin typeface="Carlito"/>
              <a:cs typeface="Carlito"/>
            </a:endParaRPr>
          </a:p>
          <a:p>
            <a:pPr algn="ctr">
              <a:lnSpc>
                <a:spcPts val="2590"/>
              </a:lnSpc>
            </a:pP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vi</a:t>
            </a:r>
            <a:r>
              <a:rPr dirty="0" sz="2400" spc="-75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bygger</a:t>
            </a:r>
            <a:r>
              <a:rPr dirty="0" sz="2400" spc="-65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heller</a:t>
            </a:r>
            <a:r>
              <a:rPr dirty="0" sz="2400" spc="-8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ikke</a:t>
            </a:r>
            <a:r>
              <a:rPr dirty="0" sz="2400" spc="-75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for</a:t>
            </a:r>
            <a:r>
              <a:rPr dirty="0" sz="2400" spc="-65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at</a:t>
            </a:r>
            <a:r>
              <a:rPr dirty="0" sz="2400" spc="-8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overholde</a:t>
            </a:r>
            <a:r>
              <a:rPr dirty="0" sz="2400" spc="-5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en</a:t>
            </a:r>
            <a:r>
              <a:rPr dirty="0" sz="2400" spc="-7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 spc="-10">
                <a:solidFill>
                  <a:srgbClr val="1F3863"/>
                </a:solidFill>
                <a:latin typeface="Carlito"/>
                <a:cs typeface="Carlito"/>
              </a:rPr>
              <a:t>energiramme.</a:t>
            </a:r>
            <a:endParaRPr sz="2400">
              <a:latin typeface="Carlito"/>
              <a:cs typeface="Carlito"/>
            </a:endParaRPr>
          </a:p>
          <a:p>
            <a:pPr algn="ctr">
              <a:lnSpc>
                <a:spcPts val="2735"/>
              </a:lnSpc>
            </a:pP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Vi</a:t>
            </a:r>
            <a:r>
              <a:rPr dirty="0" sz="2400" spc="-75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bygger</a:t>
            </a:r>
            <a:r>
              <a:rPr dirty="0" sz="2400" spc="-65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>
                <a:solidFill>
                  <a:srgbClr val="1F3863"/>
                </a:solidFill>
                <a:latin typeface="Carlito"/>
                <a:cs typeface="Carlito"/>
              </a:rPr>
              <a:t>for</a:t>
            </a:r>
            <a:r>
              <a:rPr dirty="0" sz="2400" spc="-65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400" spc="-10">
                <a:solidFill>
                  <a:srgbClr val="1F3863"/>
                </a:solidFill>
                <a:latin typeface="Carlito"/>
                <a:cs typeface="Carlito"/>
              </a:rPr>
              <a:t>mennesker!”</a:t>
            </a:r>
            <a:endParaRPr sz="2400">
              <a:latin typeface="Carlito"/>
              <a:cs typeface="Carlito"/>
            </a:endParaRPr>
          </a:p>
          <a:p>
            <a:pPr algn="ctr" marR="115570">
              <a:lnSpc>
                <a:spcPct val="100000"/>
              </a:lnSpc>
              <a:spcBef>
                <a:spcPts val="1395"/>
              </a:spcBef>
            </a:pPr>
            <a:r>
              <a:rPr dirty="0" sz="800">
                <a:latin typeface="Carlito"/>
                <a:cs typeface="Carlito"/>
              </a:rPr>
              <a:t>Per</a:t>
            </a:r>
            <a:r>
              <a:rPr dirty="0" sz="800" spc="-40">
                <a:latin typeface="Carlito"/>
                <a:cs typeface="Carlito"/>
              </a:rPr>
              <a:t> </a:t>
            </a:r>
            <a:r>
              <a:rPr dirty="0" sz="800">
                <a:latin typeface="Carlito"/>
                <a:cs typeface="Carlito"/>
              </a:rPr>
              <a:t>Reinholdt</a:t>
            </a:r>
            <a:r>
              <a:rPr dirty="0" sz="800" spc="10">
                <a:latin typeface="Carlito"/>
                <a:cs typeface="Carlito"/>
              </a:rPr>
              <a:t> </a:t>
            </a:r>
            <a:r>
              <a:rPr dirty="0" sz="800">
                <a:latin typeface="Carlito"/>
                <a:cs typeface="Carlito"/>
              </a:rPr>
              <a:t>–</a:t>
            </a:r>
            <a:r>
              <a:rPr dirty="0" sz="800" spc="-15">
                <a:latin typeface="Carlito"/>
                <a:cs typeface="Carlito"/>
              </a:rPr>
              <a:t> </a:t>
            </a:r>
            <a:r>
              <a:rPr dirty="0" sz="800">
                <a:latin typeface="Carlito"/>
                <a:cs typeface="Carlito"/>
              </a:rPr>
              <a:t>TEKNIQ</a:t>
            </a:r>
            <a:r>
              <a:rPr dirty="0" sz="800" spc="-45">
                <a:latin typeface="Carlito"/>
                <a:cs typeface="Carlito"/>
              </a:rPr>
              <a:t> </a:t>
            </a:r>
            <a:r>
              <a:rPr dirty="0" sz="800" spc="-10">
                <a:latin typeface="Carlito"/>
                <a:cs typeface="Carlito"/>
              </a:rPr>
              <a:t>Arbejdsgiverne</a:t>
            </a:r>
            <a:endParaRPr sz="800">
              <a:latin typeface="Carlito"/>
              <a:cs typeface="Carlito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1761" y="765162"/>
            <a:ext cx="5427913" cy="268601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40472" y="3503243"/>
            <a:ext cx="380174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rlito"/>
                <a:cs typeface="Carlito"/>
              </a:rPr>
              <a:t>Dansk</a:t>
            </a:r>
            <a:r>
              <a:rPr dirty="0" sz="800" spc="-15">
                <a:latin typeface="Carlito"/>
                <a:cs typeface="Carlito"/>
              </a:rPr>
              <a:t> </a:t>
            </a:r>
            <a:r>
              <a:rPr dirty="0" sz="800">
                <a:latin typeface="Carlito"/>
                <a:cs typeface="Carlito"/>
              </a:rPr>
              <a:t>Center</a:t>
            </a:r>
            <a:r>
              <a:rPr dirty="0" sz="800" spc="-15">
                <a:latin typeface="Carlito"/>
                <a:cs typeface="Carlito"/>
              </a:rPr>
              <a:t> </a:t>
            </a:r>
            <a:r>
              <a:rPr dirty="0" sz="800">
                <a:latin typeface="Carlito"/>
                <a:cs typeface="Carlito"/>
              </a:rPr>
              <a:t>for</a:t>
            </a:r>
            <a:r>
              <a:rPr dirty="0" sz="800" spc="5">
                <a:latin typeface="Carlito"/>
                <a:cs typeface="Carlito"/>
              </a:rPr>
              <a:t> </a:t>
            </a:r>
            <a:r>
              <a:rPr dirty="0" sz="800">
                <a:latin typeface="Carlito"/>
                <a:cs typeface="Carlito"/>
              </a:rPr>
              <a:t>Lys:</a:t>
            </a:r>
            <a:r>
              <a:rPr dirty="0" sz="800" spc="-20">
                <a:latin typeface="Carlito"/>
                <a:cs typeface="Carlito"/>
              </a:rPr>
              <a:t> </a:t>
            </a:r>
            <a:r>
              <a:rPr dirty="0" sz="800" spc="-10">
                <a:latin typeface="Carlito"/>
                <a:cs typeface="Carlito"/>
              </a:rPr>
              <a:t>Multihallen,</a:t>
            </a:r>
            <a:r>
              <a:rPr dirty="0" sz="800" spc="45">
                <a:latin typeface="Carlito"/>
                <a:cs typeface="Carlito"/>
              </a:rPr>
              <a:t> </a:t>
            </a:r>
            <a:r>
              <a:rPr dirty="0" sz="800">
                <a:latin typeface="Carlito"/>
                <a:cs typeface="Carlito"/>
              </a:rPr>
              <a:t>Gl.</a:t>
            </a:r>
            <a:r>
              <a:rPr dirty="0" sz="800" spc="-5">
                <a:latin typeface="Carlito"/>
                <a:cs typeface="Carlito"/>
              </a:rPr>
              <a:t> </a:t>
            </a:r>
            <a:r>
              <a:rPr dirty="0" sz="800">
                <a:latin typeface="Carlito"/>
                <a:cs typeface="Carlito"/>
              </a:rPr>
              <a:t>Hellerup</a:t>
            </a:r>
            <a:r>
              <a:rPr dirty="0" sz="800" spc="15">
                <a:latin typeface="Carlito"/>
                <a:cs typeface="Carlito"/>
              </a:rPr>
              <a:t> </a:t>
            </a:r>
            <a:r>
              <a:rPr dirty="0" sz="800" spc="-10">
                <a:latin typeface="Carlito"/>
                <a:cs typeface="Carlito"/>
              </a:rPr>
              <a:t>Gymnasium.</a:t>
            </a:r>
            <a:r>
              <a:rPr dirty="0" sz="800" spc="-20">
                <a:latin typeface="Carlito"/>
                <a:cs typeface="Carlito"/>
              </a:rPr>
              <a:t> </a:t>
            </a:r>
            <a:r>
              <a:rPr dirty="0" sz="800" spc="-10">
                <a:latin typeface="Carlito"/>
                <a:cs typeface="Carlito"/>
              </a:rPr>
              <a:t>Arkitekt:</a:t>
            </a:r>
            <a:r>
              <a:rPr dirty="0" sz="800">
                <a:latin typeface="Carlito"/>
                <a:cs typeface="Carlito"/>
              </a:rPr>
              <a:t> BIG.</a:t>
            </a:r>
            <a:r>
              <a:rPr dirty="0" sz="800" spc="-20">
                <a:latin typeface="Carlito"/>
                <a:cs typeface="Carlito"/>
              </a:rPr>
              <a:t> </a:t>
            </a:r>
            <a:r>
              <a:rPr dirty="0" sz="800">
                <a:latin typeface="Carlito"/>
                <a:cs typeface="Carlito"/>
              </a:rPr>
              <a:t>Foto:</a:t>
            </a:r>
            <a:r>
              <a:rPr dirty="0" sz="800" spc="-15">
                <a:latin typeface="Carlito"/>
                <a:cs typeface="Carlito"/>
              </a:rPr>
              <a:t> </a:t>
            </a:r>
            <a:r>
              <a:rPr dirty="0" sz="800">
                <a:latin typeface="Carlito"/>
                <a:cs typeface="Carlito"/>
              </a:rPr>
              <a:t>Jens</a:t>
            </a:r>
            <a:r>
              <a:rPr dirty="0" sz="800" spc="-15">
                <a:latin typeface="Carlito"/>
                <a:cs typeface="Carlito"/>
              </a:rPr>
              <a:t> </a:t>
            </a:r>
            <a:r>
              <a:rPr dirty="0" sz="800" spc="-10">
                <a:latin typeface="Carlito"/>
                <a:cs typeface="Carlito"/>
              </a:rPr>
              <a:t>Lindhe.</a:t>
            </a:r>
            <a:endParaRPr sz="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2873" y="1982609"/>
            <a:ext cx="3930862" cy="346925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742685" y="2713748"/>
            <a:ext cx="4677410" cy="2288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2400" spc="-335">
                <a:latin typeface="Arial"/>
                <a:cs typeface="Arial"/>
              </a:rPr>
              <a:t>–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>
                <a:latin typeface="Carlito"/>
                <a:cs typeface="Carlito"/>
              </a:rPr>
              <a:t>Det</a:t>
            </a:r>
            <a:r>
              <a:rPr dirty="0" sz="2400" spc="-60">
                <a:latin typeface="Carlito"/>
                <a:cs typeface="Carlito"/>
              </a:rPr>
              <a:t> </a:t>
            </a:r>
            <a:r>
              <a:rPr dirty="0" u="sng" sz="2400" spc="-10" b="1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V</a:t>
            </a:r>
            <a:r>
              <a:rPr dirty="0" u="none" sz="2400" spc="-10">
                <a:latin typeface="Carlito"/>
                <a:cs typeface="Carlito"/>
              </a:rPr>
              <a:t>isuelle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2300"/>
              </a:spcBef>
              <a:tabLst>
                <a:tab pos="354965" algn="l"/>
              </a:tabLst>
            </a:pPr>
            <a:r>
              <a:rPr dirty="0" sz="2400" spc="-335">
                <a:latin typeface="Arial"/>
                <a:cs typeface="Arial"/>
              </a:rPr>
              <a:t>–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>
                <a:latin typeface="Carlito"/>
                <a:cs typeface="Carlito"/>
              </a:rPr>
              <a:t>Det</a:t>
            </a:r>
            <a:r>
              <a:rPr dirty="0" sz="2400" spc="-65">
                <a:latin typeface="Carlito"/>
                <a:cs typeface="Carlito"/>
              </a:rPr>
              <a:t> </a:t>
            </a:r>
            <a:r>
              <a:rPr dirty="0" u="sng" sz="2400" b="1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</a:t>
            </a:r>
            <a:r>
              <a:rPr dirty="0" u="none" sz="2400">
                <a:latin typeface="Carlito"/>
                <a:cs typeface="Carlito"/>
              </a:rPr>
              <a:t>motionelle</a:t>
            </a:r>
            <a:r>
              <a:rPr dirty="0" u="none" sz="2400" spc="-55">
                <a:latin typeface="Carlito"/>
                <a:cs typeface="Carlito"/>
              </a:rPr>
              <a:t> </a:t>
            </a:r>
            <a:r>
              <a:rPr dirty="0" u="none" sz="2400">
                <a:latin typeface="Carlito"/>
                <a:cs typeface="Carlito"/>
              </a:rPr>
              <a:t>(det</a:t>
            </a:r>
            <a:r>
              <a:rPr dirty="0" u="none" sz="2400" spc="-60">
                <a:latin typeface="Carlito"/>
                <a:cs typeface="Carlito"/>
              </a:rPr>
              <a:t> </a:t>
            </a:r>
            <a:r>
              <a:rPr dirty="0" u="none" sz="2400" spc="-10">
                <a:latin typeface="Carlito"/>
                <a:cs typeface="Carlito"/>
              </a:rPr>
              <a:t>umiddelbare)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2305"/>
              </a:spcBef>
              <a:tabLst>
                <a:tab pos="354965" algn="l"/>
              </a:tabLst>
            </a:pPr>
            <a:r>
              <a:rPr dirty="0" sz="2400" spc="-335">
                <a:latin typeface="Arial"/>
                <a:cs typeface="Arial"/>
              </a:rPr>
              <a:t>–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>
                <a:latin typeface="Carlito"/>
                <a:cs typeface="Carlito"/>
              </a:rPr>
              <a:t>Det</a:t>
            </a:r>
            <a:r>
              <a:rPr dirty="0" sz="2400" spc="-60">
                <a:latin typeface="Carlito"/>
                <a:cs typeface="Carlito"/>
              </a:rPr>
              <a:t> </a:t>
            </a:r>
            <a:r>
              <a:rPr dirty="0" u="sng" sz="2400" spc="-10" b="1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</a:t>
            </a:r>
            <a:r>
              <a:rPr dirty="0" u="none" sz="2400" spc="-10">
                <a:latin typeface="Carlito"/>
                <a:cs typeface="Carlito"/>
              </a:rPr>
              <a:t>iologiske</a:t>
            </a:r>
            <a:r>
              <a:rPr dirty="0" u="none" sz="2400" spc="-35">
                <a:latin typeface="Carlito"/>
                <a:cs typeface="Carlito"/>
              </a:rPr>
              <a:t> </a:t>
            </a:r>
            <a:r>
              <a:rPr dirty="0" u="none" sz="2400" spc="-10">
                <a:latin typeface="Carlito"/>
                <a:cs typeface="Carlito"/>
              </a:rPr>
              <a:t>(langtidseffekt)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2415"/>
              </a:spcBef>
            </a:pPr>
            <a:r>
              <a:rPr dirty="0" sz="1800" b="1">
                <a:solidFill>
                  <a:srgbClr val="FD8200"/>
                </a:solidFill>
                <a:latin typeface="Carlito"/>
                <a:cs typeface="Carlito"/>
              </a:rPr>
              <a:t>Stol</a:t>
            </a:r>
            <a:r>
              <a:rPr dirty="0" sz="1800" spc="-30" b="1">
                <a:solidFill>
                  <a:srgbClr val="FD8200"/>
                </a:solidFill>
                <a:latin typeface="Carlito"/>
                <a:cs typeface="Carlito"/>
              </a:rPr>
              <a:t> </a:t>
            </a:r>
            <a:r>
              <a:rPr dirty="0" sz="1800" b="1">
                <a:solidFill>
                  <a:srgbClr val="FD8200"/>
                </a:solidFill>
                <a:latin typeface="Carlito"/>
                <a:cs typeface="Carlito"/>
              </a:rPr>
              <a:t>på den</a:t>
            </a:r>
            <a:r>
              <a:rPr dirty="0" sz="1800" spc="-20" b="1">
                <a:solidFill>
                  <a:srgbClr val="FD8200"/>
                </a:solidFill>
                <a:latin typeface="Carlito"/>
                <a:cs typeface="Carlito"/>
              </a:rPr>
              <a:t> </a:t>
            </a:r>
            <a:r>
              <a:rPr dirty="0" sz="1800" spc="-10" b="1">
                <a:solidFill>
                  <a:srgbClr val="FD8200"/>
                </a:solidFill>
                <a:latin typeface="Carlito"/>
                <a:cs typeface="Carlito"/>
              </a:rPr>
              <a:t>tilgængelige forskning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990600">
              <a:lnSpc>
                <a:spcPct val="100000"/>
              </a:lnSpc>
              <a:spcBef>
                <a:spcPts val="105"/>
              </a:spcBef>
            </a:pPr>
            <a:r>
              <a:rPr dirty="0" sz="3200" b="0">
                <a:solidFill>
                  <a:srgbClr val="1F3863"/>
                </a:solidFill>
                <a:latin typeface="Carlito"/>
                <a:cs typeface="Carlito"/>
              </a:rPr>
              <a:t>Find</a:t>
            </a:r>
            <a:r>
              <a:rPr dirty="0" sz="3200" spc="-105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3200" b="0">
                <a:solidFill>
                  <a:srgbClr val="1F3863"/>
                </a:solidFill>
                <a:latin typeface="Carlito"/>
                <a:cs typeface="Carlito"/>
              </a:rPr>
              <a:t>den</a:t>
            </a:r>
            <a:r>
              <a:rPr dirty="0" sz="3200" spc="-100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3200" spc="-25" b="0">
                <a:solidFill>
                  <a:srgbClr val="1F3863"/>
                </a:solidFill>
                <a:latin typeface="Carlito"/>
                <a:cs typeface="Carlito"/>
              </a:rPr>
              <a:t>rette</a:t>
            </a:r>
            <a:r>
              <a:rPr dirty="0" sz="3200" spc="-110" b="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3200" spc="-10" b="0">
                <a:solidFill>
                  <a:srgbClr val="1F3863"/>
                </a:solidFill>
                <a:latin typeface="Carlito"/>
                <a:cs typeface="Carlito"/>
              </a:rPr>
              <a:t>balance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495"/>
              </a:lnSpc>
              <a:spcBef>
                <a:spcPts val="100"/>
              </a:spcBef>
            </a:pPr>
            <a:r>
              <a:rPr dirty="0" sz="3000"/>
              <a:t>Hvad</a:t>
            </a:r>
            <a:r>
              <a:rPr dirty="0" sz="3000" spc="-40"/>
              <a:t> </a:t>
            </a:r>
            <a:r>
              <a:rPr dirty="0" sz="3000"/>
              <a:t>er</a:t>
            </a:r>
            <a:r>
              <a:rPr dirty="0" sz="3000" spc="-45"/>
              <a:t> </a:t>
            </a:r>
            <a:r>
              <a:rPr dirty="0" sz="3000"/>
              <a:t>der</a:t>
            </a:r>
            <a:r>
              <a:rPr dirty="0" sz="3000" spc="-40"/>
              <a:t> </a:t>
            </a:r>
            <a:r>
              <a:rPr dirty="0" sz="3000"/>
              <a:t>på</a:t>
            </a:r>
            <a:r>
              <a:rPr dirty="0" sz="3000" spc="-40"/>
              <a:t> </a:t>
            </a:r>
            <a:r>
              <a:rPr dirty="0" sz="3000" spc="-20"/>
              <a:t>spil?</a:t>
            </a:r>
            <a:endParaRPr sz="3000"/>
          </a:p>
          <a:p>
            <a:pPr marL="12700">
              <a:lnSpc>
                <a:spcPts val="2535"/>
              </a:lnSpc>
            </a:pPr>
            <a:r>
              <a:rPr dirty="0" sz="2200"/>
              <a:t>Hvad</a:t>
            </a:r>
            <a:r>
              <a:rPr dirty="0" sz="2200" spc="-55"/>
              <a:t> </a:t>
            </a:r>
            <a:r>
              <a:rPr dirty="0" sz="2200" spc="-10"/>
              <a:t>koster</a:t>
            </a:r>
            <a:r>
              <a:rPr dirty="0" sz="2200" spc="-50"/>
              <a:t> </a:t>
            </a:r>
            <a:r>
              <a:rPr dirty="0" sz="2200"/>
              <a:t>1%</a:t>
            </a:r>
            <a:r>
              <a:rPr dirty="0" sz="2200" spc="-60"/>
              <a:t> </a:t>
            </a:r>
            <a:r>
              <a:rPr dirty="0" sz="2200" spc="-10"/>
              <a:t>fravær?</a:t>
            </a:r>
            <a:endParaRPr sz="2200"/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43154" y="957877"/>
            <a:ext cx="3524201" cy="4822254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499872" y="2988564"/>
            <a:ext cx="492759" cy="1286510"/>
            <a:chOff x="499872" y="2988564"/>
            <a:chExt cx="492759" cy="1286510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872" y="2988564"/>
              <a:ext cx="492252" cy="40233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872" y="3430524"/>
              <a:ext cx="492252" cy="40233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872" y="3872484"/>
              <a:ext cx="492252" cy="402336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602438" y="1841677"/>
            <a:ext cx="5886450" cy="3210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</a:pPr>
            <a:r>
              <a:rPr dirty="0" sz="2100" spc="-20">
                <a:solidFill>
                  <a:srgbClr val="1F3863"/>
                </a:solidFill>
                <a:latin typeface="Carlito"/>
                <a:cs typeface="Carlito"/>
              </a:rPr>
              <a:t>Negativ</a:t>
            </a:r>
            <a:r>
              <a:rPr dirty="0" sz="2100" spc="-25">
                <a:solidFill>
                  <a:srgbClr val="1F3863"/>
                </a:solidFill>
                <a:latin typeface="Carlito"/>
                <a:cs typeface="Carlito"/>
              </a:rPr>
              <a:t> indflydelse</a:t>
            </a:r>
            <a:r>
              <a:rPr dirty="0" sz="2100" spc="-35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100">
                <a:solidFill>
                  <a:srgbClr val="1F3863"/>
                </a:solidFill>
                <a:latin typeface="Carlito"/>
                <a:cs typeface="Carlito"/>
              </a:rPr>
              <a:t>ved</a:t>
            </a:r>
            <a:r>
              <a:rPr dirty="0" sz="2100" spc="-5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100" spc="-40">
                <a:solidFill>
                  <a:srgbClr val="1F3863"/>
                </a:solidFill>
                <a:latin typeface="Carlito"/>
                <a:cs typeface="Carlito"/>
              </a:rPr>
              <a:t>forkert/utilstrækkelig</a:t>
            </a:r>
            <a:r>
              <a:rPr dirty="0" sz="2100" spc="-30">
                <a:solidFill>
                  <a:srgbClr val="1F3863"/>
                </a:solidFill>
                <a:latin typeface="Carlito"/>
                <a:cs typeface="Carlito"/>
              </a:rPr>
              <a:t> </a:t>
            </a:r>
            <a:r>
              <a:rPr dirty="0" sz="2100" spc="-10">
                <a:solidFill>
                  <a:srgbClr val="1F3863"/>
                </a:solidFill>
                <a:latin typeface="Carlito"/>
                <a:cs typeface="Carlito"/>
              </a:rPr>
              <a:t>belysning</a:t>
            </a:r>
            <a:endParaRPr sz="2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21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dirty="0" sz="1500">
                <a:latin typeface="Carlito"/>
                <a:cs typeface="Carlito"/>
              </a:rPr>
              <a:t>Vi</a:t>
            </a:r>
            <a:r>
              <a:rPr dirty="0" sz="1500" spc="-30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taler</a:t>
            </a:r>
            <a:r>
              <a:rPr dirty="0" sz="1500" spc="-25">
                <a:latin typeface="Carlito"/>
                <a:cs typeface="Carlito"/>
              </a:rPr>
              <a:t> </a:t>
            </a:r>
            <a:r>
              <a:rPr dirty="0" sz="1500" spc="-10">
                <a:latin typeface="Carlito"/>
                <a:cs typeface="Carlito"/>
              </a:rPr>
              <a:t>livstilssygdomme</a:t>
            </a:r>
            <a:r>
              <a:rPr dirty="0" sz="1500" spc="-45">
                <a:latin typeface="Carlito"/>
                <a:cs typeface="Carlito"/>
              </a:rPr>
              <a:t> </a:t>
            </a:r>
            <a:r>
              <a:rPr dirty="0" sz="1500" spc="-20">
                <a:latin typeface="Carlito"/>
                <a:cs typeface="Carlito"/>
              </a:rPr>
              <a:t>som:</a:t>
            </a:r>
            <a:endParaRPr sz="1500">
              <a:latin typeface="Carlito"/>
              <a:cs typeface="Carlito"/>
            </a:endParaRPr>
          </a:p>
          <a:p>
            <a:pPr marL="316865" marR="4011295">
              <a:lnSpc>
                <a:spcPct val="193300"/>
              </a:lnSpc>
              <a:spcBef>
                <a:spcPts val="600"/>
              </a:spcBef>
            </a:pPr>
            <a:r>
              <a:rPr dirty="0" sz="1500" spc="-10">
                <a:latin typeface="Carlito"/>
                <a:cs typeface="Carlito"/>
              </a:rPr>
              <a:t>overvægt hjertekarsygdomme </a:t>
            </a:r>
            <a:r>
              <a:rPr dirty="0" sz="1500">
                <a:latin typeface="Carlito"/>
                <a:cs typeface="Carlito"/>
              </a:rPr>
              <a:t>og</a:t>
            </a:r>
            <a:r>
              <a:rPr dirty="0" sz="1500" spc="-25">
                <a:latin typeface="Carlito"/>
                <a:cs typeface="Carlito"/>
              </a:rPr>
              <a:t> </a:t>
            </a:r>
            <a:r>
              <a:rPr dirty="0" sz="1500" spc="-10">
                <a:latin typeface="Carlito"/>
                <a:cs typeface="Carlito"/>
              </a:rPr>
              <a:t>kræft.</a:t>
            </a:r>
            <a:endParaRPr sz="15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1500">
              <a:latin typeface="Carlito"/>
              <a:cs typeface="Carlito"/>
            </a:endParaRPr>
          </a:p>
          <a:p>
            <a:pPr marL="12700" marR="1008380">
              <a:lnSpc>
                <a:spcPts val="1440"/>
              </a:lnSpc>
              <a:spcBef>
                <a:spcPts val="5"/>
              </a:spcBef>
            </a:pPr>
            <a:r>
              <a:rPr dirty="0" sz="1500">
                <a:latin typeface="Carlito"/>
                <a:cs typeface="Carlito"/>
              </a:rPr>
              <a:t>Det</a:t>
            </a:r>
            <a:r>
              <a:rPr dirty="0" sz="1500" spc="-2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rigtige</a:t>
            </a:r>
            <a:r>
              <a:rPr dirty="0" sz="1500" spc="-50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lys,</a:t>
            </a:r>
            <a:r>
              <a:rPr dirty="0" sz="1500" spc="-50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på</a:t>
            </a:r>
            <a:r>
              <a:rPr dirty="0" sz="1500" spc="-3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det</a:t>
            </a:r>
            <a:r>
              <a:rPr dirty="0" sz="1500" spc="-3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rigtige</a:t>
            </a:r>
            <a:r>
              <a:rPr dirty="0" sz="1500" spc="-50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tidspunkt</a:t>
            </a:r>
            <a:r>
              <a:rPr dirty="0" sz="1500" spc="-4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og</a:t>
            </a:r>
            <a:r>
              <a:rPr dirty="0" sz="1500" spc="-4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i</a:t>
            </a:r>
            <a:r>
              <a:rPr dirty="0" sz="1500" spc="-3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den</a:t>
            </a:r>
            <a:r>
              <a:rPr dirty="0" sz="1500" spc="-30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rigtige</a:t>
            </a:r>
            <a:r>
              <a:rPr dirty="0" sz="1500" spc="-50">
                <a:latin typeface="Carlito"/>
                <a:cs typeface="Carlito"/>
              </a:rPr>
              <a:t> </a:t>
            </a:r>
            <a:r>
              <a:rPr dirty="0" sz="1500" spc="-10">
                <a:latin typeface="Carlito"/>
                <a:cs typeface="Carlito"/>
              </a:rPr>
              <a:t>mængde </a:t>
            </a:r>
            <a:r>
              <a:rPr dirty="0" sz="1500">
                <a:latin typeface="Carlito"/>
                <a:cs typeface="Carlito"/>
              </a:rPr>
              <a:t>styrer</a:t>
            </a:r>
            <a:r>
              <a:rPr dirty="0" sz="1500" spc="-4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altså</a:t>
            </a:r>
            <a:r>
              <a:rPr dirty="0" sz="1500" spc="-4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vores</a:t>
            </a:r>
            <a:r>
              <a:rPr dirty="0" sz="1500" spc="-40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døgnrytme,</a:t>
            </a:r>
            <a:r>
              <a:rPr dirty="0" sz="1500" spc="-5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og</a:t>
            </a:r>
            <a:r>
              <a:rPr dirty="0" sz="1500" spc="-4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det</a:t>
            </a:r>
            <a:r>
              <a:rPr dirty="0" sz="1500" spc="-3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sammen</a:t>
            </a:r>
            <a:r>
              <a:rPr dirty="0" sz="1500" spc="-35">
                <a:latin typeface="Carlito"/>
                <a:cs typeface="Carlito"/>
              </a:rPr>
              <a:t> </a:t>
            </a:r>
            <a:r>
              <a:rPr dirty="0" sz="1500" spc="-25">
                <a:latin typeface="Carlito"/>
                <a:cs typeface="Carlito"/>
              </a:rPr>
              <a:t>med </a:t>
            </a:r>
            <a:r>
              <a:rPr dirty="0" sz="1500" spc="-10">
                <a:latin typeface="Carlito"/>
                <a:cs typeface="Carlito"/>
              </a:rPr>
              <a:t>regelmæssighed </a:t>
            </a:r>
            <a:r>
              <a:rPr dirty="0" sz="1500">
                <a:latin typeface="Carlito"/>
                <a:cs typeface="Carlito"/>
              </a:rPr>
              <a:t>leder</a:t>
            </a:r>
            <a:r>
              <a:rPr dirty="0" sz="1500" spc="-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til en</a:t>
            </a:r>
            <a:r>
              <a:rPr dirty="0" sz="1500" spc="-5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god</a:t>
            </a:r>
            <a:r>
              <a:rPr dirty="0" sz="1500" spc="-20">
                <a:latin typeface="Carlito"/>
                <a:cs typeface="Carlito"/>
              </a:rPr>
              <a:t> </a:t>
            </a:r>
            <a:r>
              <a:rPr dirty="0" sz="1500">
                <a:latin typeface="Carlito"/>
                <a:cs typeface="Carlito"/>
              </a:rPr>
              <a:t>og</a:t>
            </a:r>
            <a:r>
              <a:rPr dirty="0" sz="1500" spc="-25">
                <a:latin typeface="Carlito"/>
                <a:cs typeface="Carlito"/>
              </a:rPr>
              <a:t> </a:t>
            </a:r>
            <a:r>
              <a:rPr dirty="0" sz="1500" spc="-10">
                <a:latin typeface="Carlito"/>
                <a:cs typeface="Carlito"/>
              </a:rPr>
              <a:t>regelmæssig søvn.</a:t>
            </a:r>
            <a:endParaRPr sz="1500">
              <a:latin typeface="Carlito"/>
              <a:cs typeface="Carlito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76012" y="3222971"/>
            <a:ext cx="766999" cy="80972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Funktionsafprøvning:</a:t>
            </a:r>
            <a:r>
              <a:rPr dirty="0" spc="-60"/>
              <a:t> </a:t>
            </a:r>
            <a:r>
              <a:rPr dirty="0"/>
              <a:t>Hvor</a:t>
            </a:r>
            <a:r>
              <a:rPr dirty="0" spc="-85"/>
              <a:t> </a:t>
            </a:r>
            <a:r>
              <a:rPr dirty="0"/>
              <a:t>er</a:t>
            </a:r>
            <a:r>
              <a:rPr dirty="0" spc="-85"/>
              <a:t> </a:t>
            </a:r>
            <a:r>
              <a:rPr dirty="0"/>
              <a:t>der</a:t>
            </a:r>
            <a:r>
              <a:rPr dirty="0" spc="-75"/>
              <a:t> </a:t>
            </a:r>
            <a:r>
              <a:rPr dirty="0"/>
              <a:t>hjælp</a:t>
            </a:r>
            <a:r>
              <a:rPr dirty="0" spc="-65"/>
              <a:t> </a:t>
            </a:r>
            <a:r>
              <a:rPr dirty="0"/>
              <a:t>at</a:t>
            </a:r>
            <a:r>
              <a:rPr dirty="0" spc="-80"/>
              <a:t> </a:t>
            </a:r>
            <a:r>
              <a:rPr dirty="0" spc="-10"/>
              <a:t>hente?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25280" y="1776628"/>
            <a:ext cx="49637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800" spc="-10">
                <a:latin typeface="Carlito"/>
                <a:cs typeface="Carlito"/>
              </a:rPr>
              <a:t>Håndbog</a:t>
            </a:r>
            <a:r>
              <a:rPr dirty="0" sz="1800" spc="-35">
                <a:latin typeface="Carlito"/>
                <a:cs typeface="Carlito"/>
              </a:rPr>
              <a:t> </a:t>
            </a:r>
            <a:r>
              <a:rPr dirty="0" sz="1800">
                <a:latin typeface="Carlito"/>
                <a:cs typeface="Carlito"/>
              </a:rPr>
              <a:t>i</a:t>
            </a:r>
            <a:r>
              <a:rPr dirty="0" sz="1800" spc="-25">
                <a:latin typeface="Carlito"/>
                <a:cs typeface="Carlito"/>
              </a:rPr>
              <a:t> </a:t>
            </a:r>
            <a:r>
              <a:rPr dirty="0" sz="1800" spc="-20">
                <a:latin typeface="Carlito"/>
                <a:cs typeface="Carlito"/>
              </a:rPr>
              <a:t>funktionsafprøvning:</a:t>
            </a:r>
            <a:r>
              <a:rPr dirty="0" sz="1800" spc="-10">
                <a:latin typeface="Carlito"/>
                <a:cs typeface="Carlito"/>
              </a:rPr>
              <a:t> </a:t>
            </a:r>
            <a:r>
              <a:rPr dirty="0" sz="1800" spc="-30">
                <a:latin typeface="Carlito"/>
                <a:cs typeface="Carlito"/>
              </a:rPr>
              <a:t>Teknologisk</a:t>
            </a:r>
            <a:r>
              <a:rPr dirty="0" sz="1800" spc="-20">
                <a:latin typeface="Carlito"/>
                <a:cs typeface="Carlito"/>
              </a:rPr>
              <a:t> </a:t>
            </a:r>
            <a:r>
              <a:rPr dirty="0" sz="1800" spc="-10">
                <a:latin typeface="Carlito"/>
                <a:cs typeface="Carlito"/>
              </a:rPr>
              <a:t>Institut</a:t>
            </a:r>
            <a:endParaRPr sz="1800">
              <a:latin typeface="Carlito"/>
              <a:cs typeface="Carlito"/>
            </a:endParaRPr>
          </a:p>
        </p:txBody>
      </p:sp>
      <p:pic>
        <p:nvPicPr>
          <p:cNvPr id="4" name="object 4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00600" y="2245156"/>
            <a:ext cx="2492070" cy="3560100"/>
          </a:xfrm>
          <a:prstGeom prst="rect">
            <a:avLst/>
          </a:prstGeom>
        </p:spPr>
      </p:pic>
      <p:pic>
        <p:nvPicPr>
          <p:cNvPr id="5" name="object 5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432" y="2224785"/>
            <a:ext cx="2879991" cy="1800415"/>
          </a:xfrm>
          <a:prstGeom prst="rect">
            <a:avLst/>
          </a:prstGeom>
        </p:spPr>
      </p:pic>
      <p:pic>
        <p:nvPicPr>
          <p:cNvPr id="6" name="object 6" descr="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6432" y="4177576"/>
            <a:ext cx="2879991" cy="162106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105196" y="137676"/>
            <a:ext cx="4949825" cy="6574155"/>
            <a:chOff x="7105196" y="137676"/>
            <a:chExt cx="4949825" cy="657415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5196" y="137676"/>
              <a:ext cx="4949322" cy="657404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2918" y="6191938"/>
              <a:ext cx="2476500" cy="15855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641536" y="2910687"/>
            <a:ext cx="22155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FFFFFF"/>
                </a:solidFill>
              </a:rPr>
              <a:t>Spørgsmål?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66036" y="1161072"/>
            <a:ext cx="3787190" cy="360083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2673476" y="5049227"/>
            <a:ext cx="1699260" cy="880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Carlito"/>
                <a:cs typeface="Carlito"/>
              </a:rPr>
              <a:t>Per</a:t>
            </a:r>
            <a:r>
              <a:rPr dirty="0" sz="1400" spc="-50">
                <a:latin typeface="Carlito"/>
                <a:cs typeface="Carlito"/>
              </a:rPr>
              <a:t> </a:t>
            </a:r>
            <a:r>
              <a:rPr dirty="0" sz="1400" spc="-10">
                <a:latin typeface="Carlito"/>
                <a:cs typeface="Carlito"/>
              </a:rPr>
              <a:t>Reinholdt</a:t>
            </a:r>
            <a:endParaRPr sz="1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Carlito"/>
                <a:cs typeface="Carlito"/>
              </a:rPr>
              <a:t>TEKNIQ</a:t>
            </a:r>
            <a:r>
              <a:rPr dirty="0" sz="1400" spc="-60">
                <a:latin typeface="Carlito"/>
                <a:cs typeface="Carlito"/>
              </a:rPr>
              <a:t> </a:t>
            </a:r>
            <a:r>
              <a:rPr dirty="0" sz="1400" spc="-10">
                <a:latin typeface="Carlito"/>
                <a:cs typeface="Carlito"/>
              </a:rPr>
              <a:t>Arbejdsgiverne</a:t>
            </a:r>
            <a:endParaRPr sz="1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Carlito"/>
                <a:cs typeface="Carlito"/>
              </a:rPr>
              <a:t>+45</a:t>
            </a:r>
            <a:r>
              <a:rPr dirty="0" sz="1400" spc="-40">
                <a:latin typeface="Carlito"/>
                <a:cs typeface="Carlito"/>
              </a:rPr>
              <a:t> </a:t>
            </a:r>
            <a:r>
              <a:rPr dirty="0" sz="1400">
                <a:latin typeface="Carlito"/>
                <a:cs typeface="Carlito"/>
              </a:rPr>
              <a:t>7741</a:t>
            </a:r>
            <a:r>
              <a:rPr dirty="0" sz="1400" spc="-20">
                <a:latin typeface="Carlito"/>
                <a:cs typeface="Carlito"/>
              </a:rPr>
              <a:t> 1568</a:t>
            </a:r>
            <a:endParaRPr sz="1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dirty="0" sz="1400" spc="-10">
                <a:latin typeface="Carlito"/>
                <a:cs typeface="Carlito"/>
                <a:hlinkClick r:id="rId5"/>
              </a:rPr>
              <a:t>pre@tekniq.dk</a:t>
            </a:r>
            <a:endParaRPr sz="1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Per Reinholdt</dc:creator>
  <dcterms:created xsi:type="dcterms:W3CDTF">2024-11-05T10:33:03Z</dcterms:created>
  <dcterms:modified xsi:type="dcterms:W3CDTF">2024-11-05T10:33:03Z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0x010100EAF6843D20A64B418428152CCCC12E52</vt:lpwstr>
  </property>
  <property fmtid="{D5CDD505-2E9C-101B-9397-08002B2CF9AE}" pid="3" name="Created">
    <vt:filetime>2024-10-30T00:00:00Z</vt:filetime>
  </property>
  <property fmtid="{D5CDD505-2E9C-101B-9397-08002B2CF9AE}" pid="4" name="Creator">
    <vt:lpwstr>Acrobat PDFMaker 24 til PowerPoint</vt:lpwstr>
  </property>
  <property fmtid="{D5CDD505-2E9C-101B-9397-08002B2CF9AE}" pid="5" name="LastSaved">
    <vt:filetime>2024-11-05T00:00:00Z</vt:filetime>
  </property>
  <property fmtid="{D5CDD505-2E9C-101B-9397-08002B2CF9AE}" pid="6" name="Producer">
    <vt:lpwstr>3-Heights(TM) PDF Security Shell 4.8.25.2 (http://www.pdf-tools.com)</vt:lpwstr>
  </property>
</Properties>
</file>