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58635" y="1938198"/>
            <a:ext cx="3844290" cy="495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0" i="0">
                <a:solidFill>
                  <a:srgbClr val="033D5D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 b="0" i="0">
                <a:solidFill>
                  <a:srgbClr val="333333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0" i="0">
                <a:solidFill>
                  <a:srgbClr val="033D5D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50" b="0" i="0">
                <a:solidFill>
                  <a:srgbClr val="333333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57655"/>
            <a:ext cx="119380" cy="5659120"/>
          </a:xfrm>
          <a:custGeom>
            <a:avLst/>
            <a:gdLst/>
            <a:ahLst/>
            <a:cxnLst/>
            <a:rect l="l" t="t" r="r" b="b"/>
            <a:pathLst>
              <a:path w="119380" h="5659120">
                <a:moveTo>
                  <a:pt x="118872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18872" y="0"/>
                </a:lnTo>
                <a:lnTo>
                  <a:pt x="118872" y="5658612"/>
                </a:lnTo>
                <a:close/>
              </a:path>
            </a:pathLst>
          </a:custGeom>
          <a:solidFill>
            <a:srgbClr val="033D5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8508" y="6320027"/>
            <a:ext cx="498348" cy="295655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817364" y="1057655"/>
            <a:ext cx="5241290" cy="5659120"/>
          </a:xfrm>
          <a:custGeom>
            <a:avLst/>
            <a:gdLst/>
            <a:ahLst/>
            <a:cxnLst/>
            <a:rect l="l" t="t" r="r" b="b"/>
            <a:pathLst>
              <a:path w="5241290" h="5659120">
                <a:moveTo>
                  <a:pt x="0" y="5658612"/>
                </a:moveTo>
                <a:lnTo>
                  <a:pt x="5241036" y="5658612"/>
                </a:lnTo>
                <a:lnTo>
                  <a:pt x="5241036" y="0"/>
                </a:lnTo>
                <a:lnTo>
                  <a:pt x="0" y="0"/>
                </a:lnTo>
                <a:lnTo>
                  <a:pt x="0" y="56586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1057655"/>
            <a:ext cx="116205" cy="5659120"/>
          </a:xfrm>
          <a:custGeom>
            <a:avLst/>
            <a:gdLst/>
            <a:ahLst/>
            <a:cxnLst/>
            <a:rect l="l" t="t" r="r" b="b"/>
            <a:pathLst>
              <a:path w="116205" h="5659120">
                <a:moveTo>
                  <a:pt x="0" y="5658612"/>
                </a:moveTo>
                <a:lnTo>
                  <a:pt x="115824" y="5658612"/>
                </a:lnTo>
                <a:lnTo>
                  <a:pt x="115824" y="0"/>
                </a:lnTo>
                <a:lnTo>
                  <a:pt x="0" y="0"/>
                </a:lnTo>
                <a:lnTo>
                  <a:pt x="0" y="5658612"/>
                </a:lnTo>
                <a:close/>
              </a:path>
            </a:pathLst>
          </a:custGeom>
          <a:solidFill>
            <a:srgbClr val="033D5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8507" y="6320028"/>
            <a:ext cx="498348" cy="295655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15823" y="1057655"/>
            <a:ext cx="4701540" cy="5659120"/>
          </a:xfrm>
          <a:custGeom>
            <a:avLst/>
            <a:gdLst/>
            <a:ahLst/>
            <a:cxnLst/>
            <a:rect l="l" t="t" r="r" b="b"/>
            <a:pathLst>
              <a:path w="4701540" h="5659120">
                <a:moveTo>
                  <a:pt x="4701540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4701540" y="0"/>
                </a:lnTo>
                <a:lnTo>
                  <a:pt x="4701540" y="5658612"/>
                </a:lnTo>
                <a:close/>
              </a:path>
            </a:pathLst>
          </a:custGeom>
          <a:solidFill>
            <a:srgbClr val="AFBFC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35111" y="6374891"/>
            <a:ext cx="1075943" cy="23164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0" i="0">
                <a:solidFill>
                  <a:srgbClr val="033D5D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0" i="0">
                <a:solidFill>
                  <a:srgbClr val="033D5D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57655"/>
            <a:ext cx="119380" cy="5659120"/>
          </a:xfrm>
          <a:custGeom>
            <a:avLst/>
            <a:gdLst/>
            <a:ahLst/>
            <a:cxnLst/>
            <a:rect l="l" t="t" r="r" b="b"/>
            <a:pathLst>
              <a:path w="119380" h="5659120">
                <a:moveTo>
                  <a:pt x="118872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18872" y="0"/>
                </a:lnTo>
                <a:lnTo>
                  <a:pt x="118872" y="5658612"/>
                </a:lnTo>
                <a:close/>
              </a:path>
            </a:pathLst>
          </a:custGeom>
          <a:solidFill>
            <a:srgbClr val="033D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57655"/>
            <a:ext cx="119380" cy="5659120"/>
          </a:xfrm>
          <a:custGeom>
            <a:avLst/>
            <a:gdLst/>
            <a:ahLst/>
            <a:cxnLst/>
            <a:rect l="l" t="t" r="r" b="b"/>
            <a:pathLst>
              <a:path w="119380" h="5659120">
                <a:moveTo>
                  <a:pt x="118872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18872" y="0"/>
                </a:lnTo>
                <a:lnTo>
                  <a:pt x="118872" y="5658612"/>
                </a:lnTo>
                <a:close/>
              </a:path>
            </a:pathLst>
          </a:custGeom>
          <a:solidFill>
            <a:srgbClr val="033D5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98508" y="6320027"/>
            <a:ext cx="498348" cy="2956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6575" y="1157738"/>
            <a:ext cx="8530585" cy="1003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0" i="0">
                <a:solidFill>
                  <a:srgbClr val="033D5D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26869" y="2968236"/>
            <a:ext cx="4231005" cy="27755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 b="0" i="0">
                <a:solidFill>
                  <a:srgbClr val="333333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7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8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7.jpg"/><Relationship Id="rId6" Type="http://schemas.openxmlformats.org/officeDocument/2006/relationships/image" Target="../media/image11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1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5" Type="http://schemas.openxmlformats.org/officeDocument/2006/relationships/image" Target="../media/image19.jpg"/><Relationship Id="rId6" Type="http://schemas.openxmlformats.org/officeDocument/2006/relationships/image" Target="../media/image20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g"/><Relationship Id="rId3" Type="http://schemas.openxmlformats.org/officeDocument/2006/relationships/image" Target="../media/image18.jpg"/><Relationship Id="rId4" Type="http://schemas.openxmlformats.org/officeDocument/2006/relationships/image" Target="../media/image22.jpg"/><Relationship Id="rId5" Type="http://schemas.openxmlformats.org/officeDocument/2006/relationships/image" Target="../media/image23.jpg"/><Relationship Id="rId6" Type="http://schemas.openxmlformats.org/officeDocument/2006/relationships/image" Target="../media/image17.jpg"/><Relationship Id="rId7" Type="http://schemas.openxmlformats.org/officeDocument/2006/relationships/image" Target="../media/image24.jpg"/><Relationship Id="rId8" Type="http://schemas.openxmlformats.org/officeDocument/2006/relationships/image" Target="../media/image25.jpg"/><Relationship Id="rId9" Type="http://schemas.openxmlformats.org/officeDocument/2006/relationships/image" Target="../media/image19.jpg"/><Relationship Id="rId10" Type="http://schemas.openxmlformats.org/officeDocument/2006/relationships/image" Target="../media/image26.jpg"/><Relationship Id="rId11" Type="http://schemas.openxmlformats.org/officeDocument/2006/relationships/image" Target="../media/image27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Relationship Id="rId4" Type="http://schemas.openxmlformats.org/officeDocument/2006/relationships/image" Target="../media/image30.jpg"/><Relationship Id="rId5" Type="http://schemas.openxmlformats.org/officeDocument/2006/relationships/image" Target="../media/image31.jpg"/><Relationship Id="rId6" Type="http://schemas.openxmlformats.org/officeDocument/2006/relationships/image" Target="../media/image32.jpg"/><Relationship Id="rId7" Type="http://schemas.openxmlformats.org/officeDocument/2006/relationships/image" Target="../media/image33.jpg"/><Relationship Id="rId8" Type="http://schemas.openxmlformats.org/officeDocument/2006/relationships/image" Target="../media/image34.jpg"/><Relationship Id="rId9" Type="http://schemas.openxmlformats.org/officeDocument/2006/relationships/image" Target="../media/image35.jpg"/><Relationship Id="rId10" Type="http://schemas.openxmlformats.org/officeDocument/2006/relationships/image" Target="../media/image36.jpg"/><Relationship Id="rId11" Type="http://schemas.openxmlformats.org/officeDocument/2006/relationships/image" Target="../media/image37.jpg"/><Relationship Id="rId12" Type="http://schemas.openxmlformats.org/officeDocument/2006/relationships/image" Target="../media/image38.jpg"/><Relationship Id="rId13" Type="http://schemas.openxmlformats.org/officeDocument/2006/relationships/image" Target="../media/image39.jpg"/><Relationship Id="rId14" Type="http://schemas.openxmlformats.org/officeDocument/2006/relationships/image" Target="../media/image40.jpg"/><Relationship Id="rId15" Type="http://schemas.openxmlformats.org/officeDocument/2006/relationships/image" Target="../media/image41.jpg"/><Relationship Id="rId16" Type="http://schemas.openxmlformats.org/officeDocument/2006/relationships/image" Target="../media/image42.jpg"/><Relationship Id="rId17" Type="http://schemas.openxmlformats.org/officeDocument/2006/relationships/image" Target="../media/image43.jpg"/><Relationship Id="rId18" Type="http://schemas.openxmlformats.org/officeDocument/2006/relationships/image" Target="../media/image44.jpg"/><Relationship Id="rId19" Type="http://schemas.openxmlformats.org/officeDocument/2006/relationships/image" Target="../media/image45.jpg"/><Relationship Id="rId20" Type="http://schemas.openxmlformats.org/officeDocument/2006/relationships/image" Target="../media/image46.jpg"/><Relationship Id="rId21" Type="http://schemas.openxmlformats.org/officeDocument/2006/relationships/image" Target="../media/image47.jpg"/><Relationship Id="rId22" Type="http://schemas.openxmlformats.org/officeDocument/2006/relationships/image" Target="../media/image48.jpg"/><Relationship Id="rId23" Type="http://schemas.openxmlformats.org/officeDocument/2006/relationships/image" Target="../media/image49.jpg"/><Relationship Id="rId24" Type="http://schemas.openxmlformats.org/officeDocument/2006/relationships/image" Target="../media/image50.jpg"/><Relationship Id="rId25" Type="http://schemas.openxmlformats.org/officeDocument/2006/relationships/image" Target="../media/image51.jpg"/><Relationship Id="rId26" Type="http://schemas.openxmlformats.org/officeDocument/2006/relationships/image" Target="../media/image52.jpg"/><Relationship Id="rId27" Type="http://schemas.openxmlformats.org/officeDocument/2006/relationships/image" Target="../media/image53.jpg"/><Relationship Id="rId28" Type="http://schemas.openxmlformats.org/officeDocument/2006/relationships/image" Target="../media/image54.jpg"/><Relationship Id="rId29" Type="http://schemas.openxmlformats.org/officeDocument/2006/relationships/image" Target="../media/image55.jpg"/><Relationship Id="rId30" Type="http://schemas.openxmlformats.org/officeDocument/2006/relationships/image" Target="../media/image56.jpg"/><Relationship Id="rId31" Type="http://schemas.openxmlformats.org/officeDocument/2006/relationships/image" Target="../media/image57.jpg"/><Relationship Id="rId32" Type="http://schemas.openxmlformats.org/officeDocument/2006/relationships/image" Target="../media/image58.jpg"/><Relationship Id="rId33" Type="http://schemas.openxmlformats.org/officeDocument/2006/relationships/image" Target="../media/image59.jpg"/><Relationship Id="rId34" Type="http://schemas.openxmlformats.org/officeDocument/2006/relationships/image" Target="../media/image60.jpg"/><Relationship Id="rId35" Type="http://schemas.openxmlformats.org/officeDocument/2006/relationships/image" Target="../media/image61.jpg"/><Relationship Id="rId36" Type="http://schemas.openxmlformats.org/officeDocument/2006/relationships/image" Target="../media/image62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jpg"/><Relationship Id="rId3" Type="http://schemas.openxmlformats.org/officeDocument/2006/relationships/image" Target="../media/image64.jpg"/><Relationship Id="rId4" Type="http://schemas.openxmlformats.org/officeDocument/2006/relationships/image" Target="../media/image65.jpg"/><Relationship Id="rId5" Type="http://schemas.openxmlformats.org/officeDocument/2006/relationships/image" Target="../media/image66.jpg"/><Relationship Id="rId6" Type="http://schemas.openxmlformats.org/officeDocument/2006/relationships/image" Target="../media/image67.jpg"/><Relationship Id="rId7" Type="http://schemas.openxmlformats.org/officeDocument/2006/relationships/image" Target="../media/image68.png"/><Relationship Id="rId8" Type="http://schemas.openxmlformats.org/officeDocument/2006/relationships/image" Target="../media/image69.png"/><Relationship Id="rId9" Type="http://schemas.openxmlformats.org/officeDocument/2006/relationships/image" Target="../media/image70.png"/><Relationship Id="rId10" Type="http://schemas.openxmlformats.org/officeDocument/2006/relationships/image" Target="../media/image71.jpg"/><Relationship Id="rId11" Type="http://schemas.openxmlformats.org/officeDocument/2006/relationships/image" Target="../media/image72.jpg"/><Relationship Id="rId12" Type="http://schemas.openxmlformats.org/officeDocument/2006/relationships/image" Target="../media/image73.png"/><Relationship Id="rId13" Type="http://schemas.openxmlformats.org/officeDocument/2006/relationships/image" Target="../media/image74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g"/><Relationship Id="rId3" Type="http://schemas.openxmlformats.org/officeDocument/2006/relationships/image" Target="../media/image75.jpg"/><Relationship Id="rId4" Type="http://schemas.openxmlformats.org/officeDocument/2006/relationships/image" Target="../media/image76.jpg"/><Relationship Id="rId5" Type="http://schemas.openxmlformats.org/officeDocument/2006/relationships/image" Target="../media/image77.jpg"/><Relationship Id="rId6" Type="http://schemas.openxmlformats.org/officeDocument/2006/relationships/image" Target="../media/image78.jpg"/><Relationship Id="rId7" Type="http://schemas.openxmlformats.org/officeDocument/2006/relationships/image" Target="../media/image79.jpg"/><Relationship Id="rId8" Type="http://schemas.openxmlformats.org/officeDocument/2006/relationships/image" Target="../media/image80.jpg"/><Relationship Id="rId9" Type="http://schemas.openxmlformats.org/officeDocument/2006/relationships/image" Target="../media/image81.jpg"/><Relationship Id="rId10" Type="http://schemas.openxmlformats.org/officeDocument/2006/relationships/image" Target="../media/image82.jpg"/><Relationship Id="rId11" Type="http://schemas.openxmlformats.org/officeDocument/2006/relationships/image" Target="../media/image83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jpg"/><Relationship Id="rId3" Type="http://schemas.openxmlformats.org/officeDocument/2006/relationships/image" Target="../media/image84.jpg"/><Relationship Id="rId4" Type="http://schemas.openxmlformats.org/officeDocument/2006/relationships/image" Target="../media/image85.jpg"/><Relationship Id="rId5" Type="http://schemas.openxmlformats.org/officeDocument/2006/relationships/image" Target="../media/image23.jpg"/><Relationship Id="rId6" Type="http://schemas.openxmlformats.org/officeDocument/2006/relationships/image" Target="../media/image18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jpg"/><Relationship Id="rId3" Type="http://schemas.openxmlformats.org/officeDocument/2006/relationships/image" Target="../media/image88.jpg"/><Relationship Id="rId4" Type="http://schemas.openxmlformats.org/officeDocument/2006/relationships/image" Target="../media/image89.jpg"/><Relationship Id="rId5" Type="http://schemas.openxmlformats.org/officeDocument/2006/relationships/image" Target="../media/image90.jpg"/><Relationship Id="rId6" Type="http://schemas.openxmlformats.org/officeDocument/2006/relationships/image" Target="../media/image91.jpg"/><Relationship Id="rId7" Type="http://schemas.openxmlformats.org/officeDocument/2006/relationships/image" Target="../media/image92.jpg"/><Relationship Id="rId8" Type="http://schemas.openxmlformats.org/officeDocument/2006/relationships/image" Target="../media/image93.jpg"/><Relationship Id="rId9" Type="http://schemas.openxmlformats.org/officeDocument/2006/relationships/image" Target="../media/image94.jpg"/><Relationship Id="rId10" Type="http://schemas.openxmlformats.org/officeDocument/2006/relationships/image" Target="../media/image95.jpg"/><Relationship Id="rId11" Type="http://schemas.openxmlformats.org/officeDocument/2006/relationships/image" Target="../media/image96.jpg"/><Relationship Id="rId12" Type="http://schemas.openxmlformats.org/officeDocument/2006/relationships/image" Target="../media/image97.jpg"/><Relationship Id="rId13" Type="http://schemas.openxmlformats.org/officeDocument/2006/relationships/image" Target="../media/image98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3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Relationship Id="rId6" Type="http://schemas.openxmlformats.org/officeDocument/2006/relationships/image" Target="../media/image24.jpg"/><Relationship Id="rId7" Type="http://schemas.openxmlformats.org/officeDocument/2006/relationships/image" Target="../media/image99.jpg"/><Relationship Id="rId8" Type="http://schemas.openxmlformats.org/officeDocument/2006/relationships/image" Target="../media/image19.jpg"/><Relationship Id="rId9" Type="http://schemas.openxmlformats.org/officeDocument/2006/relationships/image" Target="../media/image26.jpg"/><Relationship Id="rId10" Type="http://schemas.openxmlformats.org/officeDocument/2006/relationships/image" Target="../media/image27.jpg"/><Relationship Id="rId11" Type="http://schemas.openxmlformats.org/officeDocument/2006/relationships/image" Target="../media/image100.jpg"/><Relationship Id="rId12" Type="http://schemas.openxmlformats.org/officeDocument/2006/relationships/image" Target="../media/image101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png"/><Relationship Id="rId3" Type="http://schemas.openxmlformats.org/officeDocument/2006/relationships/image" Target="../media/image103.jpg"/><Relationship Id="rId4" Type="http://schemas.openxmlformats.org/officeDocument/2006/relationships/image" Target="../media/image104.jpg"/><Relationship Id="rId5" Type="http://schemas.openxmlformats.org/officeDocument/2006/relationships/image" Target="../media/image105.jpg"/><Relationship Id="rId6" Type="http://schemas.openxmlformats.org/officeDocument/2006/relationships/image" Target="../media/image106.jpg"/><Relationship Id="rId7" Type="http://schemas.openxmlformats.org/officeDocument/2006/relationships/image" Target="../media/image107.jpg"/><Relationship Id="rId8" Type="http://schemas.openxmlformats.org/officeDocument/2006/relationships/image" Target="../media/image108.jpg"/><Relationship Id="rId9" Type="http://schemas.openxmlformats.org/officeDocument/2006/relationships/image" Target="../media/image109.jpg"/><Relationship Id="rId10" Type="http://schemas.openxmlformats.org/officeDocument/2006/relationships/image" Target="../media/image110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111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112.jpg"/><Relationship Id="rId4" Type="http://schemas.openxmlformats.org/officeDocument/2006/relationships/image" Target="../media/image113.jpg"/><Relationship Id="rId5" Type="http://schemas.openxmlformats.org/officeDocument/2006/relationships/image" Target="../media/image114.jpg"/><Relationship Id="rId6" Type="http://schemas.openxmlformats.org/officeDocument/2006/relationships/image" Target="../media/image115.jpg"/><Relationship Id="rId7" Type="http://schemas.openxmlformats.org/officeDocument/2006/relationships/image" Target="../media/image116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117.jpg"/><Relationship Id="rId4" Type="http://schemas.openxmlformats.org/officeDocument/2006/relationships/image" Target="../media/image118.jpg"/><Relationship Id="rId5" Type="http://schemas.openxmlformats.org/officeDocument/2006/relationships/image" Target="../media/image119.jpg"/><Relationship Id="rId6" Type="http://schemas.openxmlformats.org/officeDocument/2006/relationships/image" Target="../media/image120.jpg"/><Relationship Id="rId7" Type="http://schemas.openxmlformats.org/officeDocument/2006/relationships/image" Target="../media/image121.jpg"/><Relationship Id="rId8" Type="http://schemas.openxmlformats.org/officeDocument/2006/relationships/image" Target="../media/image122.jpg"/><Relationship Id="rId9" Type="http://schemas.openxmlformats.org/officeDocument/2006/relationships/image" Target="../media/image123.png"/><Relationship Id="rId10" Type="http://schemas.openxmlformats.org/officeDocument/2006/relationships/image" Target="../media/image124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125.jpg"/><Relationship Id="rId4" Type="http://schemas.openxmlformats.org/officeDocument/2006/relationships/image" Target="../media/image126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3.jpg"/><Relationship Id="rId3" Type="http://schemas.openxmlformats.org/officeDocument/2006/relationships/image" Target="../media/image127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mailto:stes@hms.se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8507" y="6320028"/>
            <a:ext cx="498348" cy="29565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1057655"/>
            <a:ext cx="10058400" cy="5659120"/>
            <a:chOff x="0" y="1057655"/>
            <a:chExt cx="10058400" cy="5659120"/>
          </a:xfrm>
        </p:grpSpPr>
        <p:sp>
          <p:nvSpPr>
            <p:cNvPr id="4" name="object 4" descr=""/>
            <p:cNvSpPr/>
            <p:nvPr/>
          </p:nvSpPr>
          <p:spPr>
            <a:xfrm>
              <a:off x="0" y="1057655"/>
              <a:ext cx="6556375" cy="5659120"/>
            </a:xfrm>
            <a:custGeom>
              <a:avLst/>
              <a:gdLst/>
              <a:ahLst/>
              <a:cxnLst/>
              <a:rect l="l" t="t" r="r" b="b"/>
              <a:pathLst>
                <a:path w="6556375" h="5659120">
                  <a:moveTo>
                    <a:pt x="6556248" y="5658612"/>
                  </a:moveTo>
                  <a:lnTo>
                    <a:pt x="0" y="5658612"/>
                  </a:lnTo>
                  <a:lnTo>
                    <a:pt x="0" y="0"/>
                  </a:lnTo>
                  <a:lnTo>
                    <a:pt x="6556248" y="0"/>
                  </a:lnTo>
                  <a:lnTo>
                    <a:pt x="6556248" y="5658612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37959" y="1057655"/>
              <a:ext cx="3520440" cy="5658612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8389135" y="6418532"/>
            <a:ext cx="145097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Hardware</a:t>
            </a:r>
            <a:r>
              <a:rPr dirty="0" sz="10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Meets</a:t>
            </a:r>
            <a:r>
              <a:rPr dirty="0" sz="10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Softwar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828665" y="6457416"/>
            <a:ext cx="68580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90"/>
              </a:lnSpc>
            </a:pPr>
            <a:r>
              <a:rPr dirty="0" sz="1000" spc="-6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645413" y="3300221"/>
            <a:ext cx="9413240" cy="3366135"/>
            <a:chOff x="645413" y="3300221"/>
            <a:chExt cx="9413240" cy="3366135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14559" y="6391655"/>
              <a:ext cx="243839" cy="27431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52271" y="3307079"/>
              <a:ext cx="10795" cy="2910840"/>
            </a:xfrm>
            <a:custGeom>
              <a:avLst/>
              <a:gdLst/>
              <a:ahLst/>
              <a:cxnLst/>
              <a:rect l="l" t="t" r="r" b="b"/>
              <a:pathLst>
                <a:path w="10795" h="2910840">
                  <a:moveTo>
                    <a:pt x="10667" y="2910840"/>
                  </a:moveTo>
                  <a:lnTo>
                    <a:pt x="0" y="2910840"/>
                  </a:lnTo>
                  <a:lnTo>
                    <a:pt x="0" y="0"/>
                  </a:lnTo>
                  <a:lnTo>
                    <a:pt x="10667" y="0"/>
                  </a:lnTo>
                  <a:lnTo>
                    <a:pt x="10667" y="29108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52271" y="3307079"/>
              <a:ext cx="10795" cy="2910840"/>
            </a:xfrm>
            <a:custGeom>
              <a:avLst/>
              <a:gdLst/>
              <a:ahLst/>
              <a:cxnLst/>
              <a:rect l="l" t="t" r="r" b="b"/>
              <a:pathLst>
                <a:path w="10795" h="2910840">
                  <a:moveTo>
                    <a:pt x="0" y="0"/>
                  </a:moveTo>
                  <a:lnTo>
                    <a:pt x="10667" y="0"/>
                  </a:lnTo>
                  <a:lnTo>
                    <a:pt x="10667" y="2910840"/>
                  </a:lnTo>
                  <a:lnTo>
                    <a:pt x="0" y="2910840"/>
                  </a:lnTo>
                  <a:lnTo>
                    <a:pt x="0" y="0"/>
                  </a:lnTo>
                  <a:close/>
                </a:path>
              </a:pathLst>
            </a:custGeom>
            <a:ln w="1371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0" y="1057655"/>
            <a:ext cx="6556375" cy="5659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00"/>
              </a:spcBef>
            </a:pPr>
            <a:endParaRPr sz="2200">
              <a:latin typeface="Times New Roman"/>
              <a:cs typeface="Times New Roman"/>
            </a:endParaRPr>
          </a:p>
          <a:p>
            <a:pPr marL="1063625">
              <a:lnSpc>
                <a:spcPts val="2535"/>
              </a:lnSpc>
            </a:pPr>
            <a:r>
              <a:rPr dirty="0" sz="2200" spc="-30">
                <a:solidFill>
                  <a:srgbClr val="FFFFFF"/>
                </a:solidFill>
                <a:latin typeface="Arial"/>
                <a:cs typeface="Arial"/>
              </a:rPr>
              <a:t>HMS</a:t>
            </a:r>
            <a:r>
              <a:rPr dirty="0" sz="22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Building</a:t>
            </a:r>
            <a:r>
              <a:rPr dirty="0" sz="22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45">
                <a:solidFill>
                  <a:srgbClr val="FFFFFF"/>
                </a:solidFill>
                <a:latin typeface="Arial"/>
                <a:cs typeface="Arial"/>
              </a:rPr>
              <a:t>Automation</a:t>
            </a:r>
            <a:r>
              <a:rPr dirty="0" sz="22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Solutions</a:t>
            </a:r>
            <a:endParaRPr sz="2200">
              <a:latin typeface="Arial"/>
              <a:cs typeface="Arial"/>
            </a:endParaRPr>
          </a:p>
          <a:p>
            <a:pPr marL="1063625">
              <a:lnSpc>
                <a:spcPts val="2235"/>
              </a:lnSpc>
            </a:pPr>
            <a:r>
              <a:rPr dirty="0" sz="1950" spc="-10">
                <a:solidFill>
                  <a:srgbClr val="FFFFFF"/>
                </a:solidFill>
                <a:latin typeface="Arial"/>
                <a:cs typeface="Arial"/>
              </a:rPr>
              <a:t>KNX</a:t>
            </a:r>
            <a:r>
              <a:rPr dirty="0" sz="19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Dagerne</a:t>
            </a:r>
            <a:r>
              <a:rPr dirty="0" sz="19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hos</a:t>
            </a:r>
            <a:r>
              <a:rPr dirty="0" sz="195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 spc="-20">
                <a:solidFill>
                  <a:srgbClr val="FFFFFF"/>
                </a:solidFill>
                <a:latin typeface="Arial"/>
                <a:cs typeface="Arial"/>
              </a:rPr>
              <a:t>Wexoe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Arial"/>
              <a:cs typeface="Arial"/>
            </a:endParaRPr>
          </a:p>
          <a:p>
            <a:pPr marL="1063625">
              <a:lnSpc>
                <a:spcPct val="100000"/>
              </a:lnSpc>
            </a:pPr>
            <a:r>
              <a:rPr dirty="0" sz="1450">
                <a:solidFill>
                  <a:srgbClr val="FFFFFF"/>
                </a:solidFill>
                <a:latin typeface="Carlito"/>
                <a:cs typeface="Carlito"/>
              </a:rPr>
              <a:t>2024-10-</a:t>
            </a:r>
            <a:r>
              <a:rPr dirty="0" sz="1450" spc="-25">
                <a:solidFill>
                  <a:srgbClr val="FFFFFF"/>
                </a:solidFill>
                <a:latin typeface="Carlito"/>
                <a:cs typeface="Carlito"/>
              </a:rPr>
              <a:t>30</a:t>
            </a:r>
            <a:endParaRPr sz="145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1450">
              <a:latin typeface="Carlito"/>
              <a:cs typeface="Carlito"/>
            </a:endParaRPr>
          </a:p>
          <a:p>
            <a:pPr marL="1061720">
              <a:lnSpc>
                <a:spcPts val="1305"/>
              </a:lnSpc>
            </a:pPr>
            <a:r>
              <a:rPr dirty="0" sz="1150">
                <a:solidFill>
                  <a:srgbClr val="FFFFFF"/>
                </a:solidFill>
                <a:latin typeface="Carlito"/>
                <a:cs typeface="Carlito"/>
              </a:rPr>
              <a:t>Stefan</a:t>
            </a:r>
            <a:r>
              <a:rPr dirty="0" sz="1150" spc="-10">
                <a:solidFill>
                  <a:srgbClr val="FFFFFF"/>
                </a:solidFill>
                <a:latin typeface="Carlito"/>
                <a:cs typeface="Carlito"/>
              </a:rPr>
              <a:t> Stajkovic</a:t>
            </a:r>
            <a:endParaRPr sz="1150">
              <a:latin typeface="Carlito"/>
              <a:cs typeface="Carlito"/>
            </a:endParaRPr>
          </a:p>
          <a:p>
            <a:pPr marL="1061720">
              <a:lnSpc>
                <a:spcPts val="1125"/>
              </a:lnSpc>
            </a:pP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Account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Manager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-</a:t>
            </a:r>
            <a:r>
              <a:rPr dirty="0" sz="1000" spc="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Building</a:t>
            </a:r>
            <a:r>
              <a:rPr dirty="0" sz="1000"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Automation</a:t>
            </a:r>
            <a:endParaRPr sz="1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057655"/>
            <a:ext cx="10058400" cy="5659120"/>
            <a:chOff x="0" y="1057655"/>
            <a:chExt cx="10058400" cy="56591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57655"/>
              <a:ext cx="10058400" cy="5658612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677411" y="1057655"/>
              <a:ext cx="4642485" cy="5659120"/>
            </a:xfrm>
            <a:custGeom>
              <a:avLst/>
              <a:gdLst/>
              <a:ahLst/>
              <a:cxnLst/>
              <a:rect l="l" t="t" r="r" b="b"/>
              <a:pathLst>
                <a:path w="4642484" h="5659120">
                  <a:moveTo>
                    <a:pt x="4642104" y="5658612"/>
                  </a:moveTo>
                  <a:lnTo>
                    <a:pt x="0" y="5658612"/>
                  </a:lnTo>
                  <a:lnTo>
                    <a:pt x="0" y="0"/>
                  </a:lnTo>
                  <a:lnTo>
                    <a:pt x="4642104" y="0"/>
                  </a:lnTo>
                  <a:lnTo>
                    <a:pt x="4642104" y="5658612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4412996" y="2683370"/>
            <a:ext cx="4915535" cy="2339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 b="1">
                <a:solidFill>
                  <a:srgbClr val="FFFFFF"/>
                </a:solidFill>
                <a:latin typeface="Arial"/>
                <a:cs typeface="Arial"/>
              </a:rPr>
              <a:t>Stefan</a:t>
            </a:r>
            <a:r>
              <a:rPr dirty="0" sz="3300" spc="-1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-10" b="1">
                <a:solidFill>
                  <a:srgbClr val="FFFFFF"/>
                </a:solidFill>
                <a:latin typeface="Arial"/>
                <a:cs typeface="Arial"/>
              </a:rPr>
              <a:t>Stajkovic</a:t>
            </a:r>
            <a:endParaRPr sz="3300">
              <a:latin typeface="Arial"/>
              <a:cs typeface="Arial"/>
            </a:endParaRPr>
          </a:p>
          <a:p>
            <a:pPr marL="12700" marR="5080">
              <a:lnSpc>
                <a:spcPct val="180000"/>
              </a:lnSpc>
            </a:pPr>
            <a:r>
              <a:rPr dirty="0" sz="3300" spc="-250">
                <a:solidFill>
                  <a:srgbClr val="FFFFFF"/>
                </a:solidFill>
                <a:latin typeface="Arial"/>
                <a:cs typeface="Arial"/>
              </a:rPr>
              <a:t>+10</a:t>
            </a:r>
            <a:r>
              <a:rPr dirty="0" sz="33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>
                <a:solidFill>
                  <a:srgbClr val="FFFFFF"/>
                </a:solidFill>
                <a:latin typeface="Arial"/>
                <a:cs typeface="Arial"/>
              </a:rPr>
              <a:t>years</a:t>
            </a:r>
            <a:r>
              <a:rPr dirty="0" sz="33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3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60">
                <a:solidFill>
                  <a:srgbClr val="FFFFFF"/>
                </a:solidFill>
                <a:latin typeface="Arial"/>
                <a:cs typeface="Arial"/>
              </a:rPr>
              <a:t>automation </a:t>
            </a:r>
            <a:r>
              <a:rPr dirty="0" sz="3300" spc="65">
                <a:solidFill>
                  <a:srgbClr val="FFFFFF"/>
                </a:solidFill>
                <a:latin typeface="Arial"/>
                <a:cs typeface="Arial"/>
              </a:rPr>
              <a:t>Account</a:t>
            </a:r>
            <a:r>
              <a:rPr dirty="0" sz="33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>
                <a:solidFill>
                  <a:srgbClr val="FFFFFF"/>
                </a:solidFill>
                <a:latin typeface="Arial"/>
                <a:cs typeface="Arial"/>
              </a:rPr>
              <a:t>manager</a:t>
            </a:r>
            <a:r>
              <a:rPr dirty="0" sz="33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17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33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-25">
                <a:solidFill>
                  <a:srgbClr val="FFFFFF"/>
                </a:solidFill>
                <a:latin typeface="Arial"/>
                <a:cs typeface="Arial"/>
              </a:rPr>
              <a:t>HMS</a:t>
            </a:r>
            <a:endParaRPr sz="33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66800"/>
            <a:ext cx="3677412" cy="56494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057655"/>
            <a:ext cx="10058400" cy="5659120"/>
            <a:chOff x="0" y="1057655"/>
            <a:chExt cx="10058400" cy="56591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8507" y="6320027"/>
              <a:ext cx="498348" cy="29565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1057655"/>
              <a:ext cx="10058400" cy="5659120"/>
            </a:xfrm>
            <a:custGeom>
              <a:avLst/>
              <a:gdLst/>
              <a:ahLst/>
              <a:cxnLst/>
              <a:rect l="l" t="t" r="r" b="b"/>
              <a:pathLst>
                <a:path w="10058400" h="5659120">
                  <a:moveTo>
                    <a:pt x="10058400" y="5658612"/>
                  </a:moveTo>
                  <a:lnTo>
                    <a:pt x="0" y="5658612"/>
                  </a:lnTo>
                  <a:lnTo>
                    <a:pt x="0" y="0"/>
                  </a:lnTo>
                  <a:lnTo>
                    <a:pt x="10058400" y="0"/>
                  </a:lnTo>
                  <a:lnTo>
                    <a:pt x="10058400" y="56586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7047" y="2476500"/>
              <a:ext cx="7005828" cy="1473708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5583451" y="5249810"/>
            <a:ext cx="1559560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02235">
              <a:lnSpc>
                <a:spcPct val="100000"/>
              </a:lnSpc>
              <a:spcBef>
                <a:spcPts val="95"/>
              </a:spcBef>
            </a:pPr>
            <a:r>
              <a:rPr dirty="0" sz="2750" spc="-10">
                <a:solidFill>
                  <a:srgbClr val="333333"/>
                </a:solidFill>
                <a:latin typeface="Arial"/>
                <a:cs typeface="Arial"/>
              </a:rPr>
              <a:t>Network </a:t>
            </a:r>
            <a:r>
              <a:rPr dirty="0" sz="2750" spc="-30">
                <a:solidFill>
                  <a:srgbClr val="333333"/>
                </a:solidFill>
                <a:latin typeface="Arial"/>
                <a:cs typeface="Arial"/>
              </a:rPr>
              <a:t>Gateways</a:t>
            </a:r>
            <a:endParaRPr sz="27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809630" y="5249810"/>
            <a:ext cx="1559560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3300"/>
              </a:lnSpc>
              <a:spcBef>
                <a:spcPts val="95"/>
              </a:spcBef>
            </a:pPr>
            <a:r>
              <a:rPr dirty="0" sz="2750" spc="-20">
                <a:solidFill>
                  <a:srgbClr val="333333"/>
                </a:solidFill>
                <a:latin typeface="Arial"/>
                <a:cs typeface="Arial"/>
              </a:rPr>
              <a:t>HVAC</a:t>
            </a:r>
            <a:endParaRPr sz="2750">
              <a:latin typeface="Arial"/>
              <a:cs typeface="Arial"/>
            </a:endParaRPr>
          </a:p>
          <a:p>
            <a:pPr algn="ctr">
              <a:lnSpc>
                <a:spcPts val="3300"/>
              </a:lnSpc>
            </a:pPr>
            <a:r>
              <a:rPr dirty="0" sz="2750" spc="-10">
                <a:solidFill>
                  <a:srgbClr val="333333"/>
                </a:solidFill>
                <a:latin typeface="Arial"/>
                <a:cs typeface="Arial"/>
              </a:rPr>
              <a:t>Gateways</a:t>
            </a:r>
            <a:endParaRPr sz="275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3587483" y="4194047"/>
            <a:ext cx="2606675" cy="972819"/>
          </a:xfrm>
          <a:custGeom>
            <a:avLst/>
            <a:gdLst/>
            <a:ahLst/>
            <a:cxnLst/>
            <a:rect l="l" t="t" r="r" b="b"/>
            <a:pathLst>
              <a:path w="2606675" h="972820">
                <a:moveTo>
                  <a:pt x="1002804" y="6108"/>
                </a:moveTo>
                <a:lnTo>
                  <a:pt x="998232" y="0"/>
                </a:lnTo>
                <a:lnTo>
                  <a:pt x="62420" y="788136"/>
                </a:lnTo>
                <a:lnTo>
                  <a:pt x="38100" y="758964"/>
                </a:lnTo>
                <a:lnTo>
                  <a:pt x="0" y="845832"/>
                </a:lnTo>
                <a:lnTo>
                  <a:pt x="91440" y="822972"/>
                </a:lnTo>
                <a:lnTo>
                  <a:pt x="74930" y="803160"/>
                </a:lnTo>
                <a:lnTo>
                  <a:pt x="67284" y="793978"/>
                </a:lnTo>
                <a:lnTo>
                  <a:pt x="1002804" y="6108"/>
                </a:lnTo>
                <a:close/>
              </a:path>
              <a:path w="2606675" h="972820">
                <a:moveTo>
                  <a:pt x="2606052" y="972324"/>
                </a:moveTo>
                <a:lnTo>
                  <a:pt x="2592413" y="922032"/>
                </a:lnTo>
                <a:lnTo>
                  <a:pt x="2581668" y="882408"/>
                </a:lnTo>
                <a:lnTo>
                  <a:pt x="2553106" y="907478"/>
                </a:lnTo>
                <a:lnTo>
                  <a:pt x="1757184" y="0"/>
                </a:lnTo>
                <a:lnTo>
                  <a:pt x="1752600" y="4584"/>
                </a:lnTo>
                <a:lnTo>
                  <a:pt x="2548255" y="911733"/>
                </a:lnTo>
                <a:lnTo>
                  <a:pt x="2519184" y="937272"/>
                </a:lnTo>
                <a:lnTo>
                  <a:pt x="2606052" y="972324"/>
                </a:lnTo>
                <a:close/>
              </a:path>
            </a:pathLst>
          </a:custGeom>
          <a:solidFill>
            <a:srgbClr val="033D5D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057655"/>
            <a:ext cx="10058400" cy="5659120"/>
            <a:chOff x="0" y="1057655"/>
            <a:chExt cx="10058400" cy="5659120"/>
          </a:xfrm>
        </p:grpSpPr>
        <p:sp>
          <p:nvSpPr>
            <p:cNvPr id="3" name="object 3" descr=""/>
            <p:cNvSpPr/>
            <p:nvPr/>
          </p:nvSpPr>
          <p:spPr>
            <a:xfrm>
              <a:off x="118871" y="1057655"/>
              <a:ext cx="9939655" cy="5659120"/>
            </a:xfrm>
            <a:custGeom>
              <a:avLst/>
              <a:gdLst/>
              <a:ahLst/>
              <a:cxnLst/>
              <a:rect l="l" t="t" r="r" b="b"/>
              <a:pathLst>
                <a:path w="9939655" h="5659120">
                  <a:moveTo>
                    <a:pt x="0" y="5658612"/>
                  </a:moveTo>
                  <a:lnTo>
                    <a:pt x="9939528" y="5658612"/>
                  </a:lnTo>
                  <a:lnTo>
                    <a:pt x="9939528" y="0"/>
                  </a:lnTo>
                  <a:lnTo>
                    <a:pt x="0" y="0"/>
                  </a:lnTo>
                  <a:lnTo>
                    <a:pt x="0" y="56586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1057655"/>
              <a:ext cx="119380" cy="5659120"/>
            </a:xfrm>
            <a:custGeom>
              <a:avLst/>
              <a:gdLst/>
              <a:ahLst/>
              <a:cxnLst/>
              <a:rect l="l" t="t" r="r" b="b"/>
              <a:pathLst>
                <a:path w="119380" h="5659120">
                  <a:moveTo>
                    <a:pt x="118872" y="5658612"/>
                  </a:moveTo>
                  <a:lnTo>
                    <a:pt x="0" y="5658612"/>
                  </a:lnTo>
                  <a:lnTo>
                    <a:pt x="0" y="0"/>
                  </a:lnTo>
                  <a:lnTo>
                    <a:pt x="118872" y="0"/>
                  </a:lnTo>
                  <a:lnTo>
                    <a:pt x="118872" y="5658612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8507" y="6320027"/>
              <a:ext cx="498348" cy="29565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7119" rIns="0" bIns="0" rtlCol="0" vert="horz">
            <a:spAutoFit/>
          </a:bodyPr>
          <a:lstStyle/>
          <a:p>
            <a:pPr marL="255904">
              <a:lnSpc>
                <a:spcPct val="100000"/>
              </a:lnSpc>
              <a:spcBef>
                <a:spcPts val="135"/>
              </a:spcBef>
            </a:pPr>
            <a:r>
              <a:rPr dirty="0"/>
              <a:t>HMS</a:t>
            </a:r>
            <a:r>
              <a:rPr dirty="0" spc="-110"/>
              <a:t> </a:t>
            </a:r>
            <a:r>
              <a:rPr dirty="0" spc="170"/>
              <a:t>at</a:t>
            </a:r>
            <a:r>
              <a:rPr dirty="0" spc="-130"/>
              <a:t> </a:t>
            </a:r>
            <a:r>
              <a:rPr dirty="0"/>
              <a:t>a</a:t>
            </a:r>
            <a:r>
              <a:rPr dirty="0" spc="-114"/>
              <a:t> </a:t>
            </a:r>
            <a:r>
              <a:rPr dirty="0" spc="-10"/>
              <a:t>glance</a:t>
            </a: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2355" y="2446020"/>
            <a:ext cx="8810244" cy="31638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28600" y="1057655"/>
            <a:ext cx="9829800" cy="5659120"/>
          </a:xfrm>
          <a:custGeom>
            <a:avLst/>
            <a:gdLst/>
            <a:ahLst/>
            <a:cxnLst/>
            <a:rect l="l" t="t" r="r" b="b"/>
            <a:pathLst>
              <a:path w="9829800" h="5659120">
                <a:moveTo>
                  <a:pt x="0" y="5658612"/>
                </a:moveTo>
                <a:lnTo>
                  <a:pt x="9829800" y="5658612"/>
                </a:lnTo>
                <a:lnTo>
                  <a:pt x="9829800" y="0"/>
                </a:lnTo>
                <a:lnTo>
                  <a:pt x="0" y="0"/>
                </a:lnTo>
                <a:lnTo>
                  <a:pt x="0" y="56586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0" y="1057655"/>
            <a:ext cx="106680" cy="5659120"/>
          </a:xfrm>
          <a:custGeom>
            <a:avLst/>
            <a:gdLst/>
            <a:ahLst/>
            <a:cxnLst/>
            <a:rect l="l" t="t" r="r" b="b"/>
            <a:pathLst>
              <a:path w="106680" h="5659120">
                <a:moveTo>
                  <a:pt x="0" y="5658612"/>
                </a:moveTo>
                <a:lnTo>
                  <a:pt x="106679" y="5658612"/>
                </a:lnTo>
                <a:lnTo>
                  <a:pt x="106679" y="0"/>
                </a:lnTo>
                <a:lnTo>
                  <a:pt x="0" y="0"/>
                </a:lnTo>
                <a:lnTo>
                  <a:pt x="0" y="5658612"/>
                </a:lnTo>
                <a:close/>
              </a:path>
            </a:pathLst>
          </a:custGeom>
          <a:solidFill>
            <a:srgbClr val="033D5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8507" y="6320028"/>
            <a:ext cx="498348" cy="29565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95498" y="2108846"/>
            <a:ext cx="7371080" cy="4445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50" spc="-20"/>
              <a:t>The</a:t>
            </a:r>
            <a:r>
              <a:rPr dirty="0" sz="2750" spc="25"/>
              <a:t> </a:t>
            </a:r>
            <a:r>
              <a:rPr dirty="0" sz="2750"/>
              <a:t>Building</a:t>
            </a:r>
            <a:r>
              <a:rPr dirty="0" sz="2750" spc="35"/>
              <a:t> </a:t>
            </a:r>
            <a:r>
              <a:rPr dirty="0" sz="2750" spc="60"/>
              <a:t>Automation</a:t>
            </a:r>
            <a:r>
              <a:rPr dirty="0" sz="2750" spc="30"/>
              <a:t> </a:t>
            </a:r>
            <a:r>
              <a:rPr dirty="0" sz="2750"/>
              <a:t>specialist</a:t>
            </a:r>
            <a:r>
              <a:rPr dirty="0" sz="2750" spc="15"/>
              <a:t> </a:t>
            </a:r>
            <a:r>
              <a:rPr dirty="0" sz="2750" spc="55"/>
              <a:t>within</a:t>
            </a:r>
            <a:r>
              <a:rPr dirty="0" sz="2750" spc="-5"/>
              <a:t> </a:t>
            </a:r>
            <a:r>
              <a:rPr dirty="0" sz="2750" spc="-25"/>
              <a:t>HMS</a:t>
            </a:r>
            <a:endParaRPr sz="275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13176" y="4998720"/>
            <a:ext cx="466344" cy="78486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77640" y="4998720"/>
            <a:ext cx="682751" cy="784860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106679" y="1057655"/>
            <a:ext cx="121920" cy="5659120"/>
          </a:xfrm>
          <a:custGeom>
            <a:avLst/>
            <a:gdLst/>
            <a:ahLst/>
            <a:cxnLst/>
            <a:rect l="l" t="t" r="r" b="b"/>
            <a:pathLst>
              <a:path w="121920" h="5659120">
                <a:moveTo>
                  <a:pt x="121920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21920" y="0"/>
                </a:lnTo>
                <a:lnTo>
                  <a:pt x="121920" y="5658612"/>
                </a:lnTo>
                <a:close/>
              </a:path>
            </a:pathLst>
          </a:custGeom>
          <a:solidFill>
            <a:srgbClr val="B6C6D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06067" y="2953511"/>
            <a:ext cx="6874763" cy="1446276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21891" y="4940808"/>
            <a:ext cx="1342644" cy="8427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057655"/>
            <a:ext cx="10058400" cy="5659120"/>
            <a:chOff x="0" y="1057655"/>
            <a:chExt cx="10058400" cy="56591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57655"/>
              <a:ext cx="10058400" cy="5658612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497067" y="2060447"/>
              <a:ext cx="9525" cy="3655060"/>
            </a:xfrm>
            <a:custGeom>
              <a:avLst/>
              <a:gdLst/>
              <a:ahLst/>
              <a:cxnLst/>
              <a:rect l="l" t="t" r="r" b="b"/>
              <a:pathLst>
                <a:path w="9525" h="3655060">
                  <a:moveTo>
                    <a:pt x="9144" y="3654552"/>
                  </a:moveTo>
                  <a:lnTo>
                    <a:pt x="0" y="3654552"/>
                  </a:lnTo>
                  <a:lnTo>
                    <a:pt x="0" y="0"/>
                  </a:lnTo>
                  <a:lnTo>
                    <a:pt x="9144" y="0"/>
                  </a:lnTo>
                  <a:lnTo>
                    <a:pt x="9144" y="36545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1747" y="1057655"/>
              <a:ext cx="7996428" cy="56586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18871" y="1057655"/>
            <a:ext cx="6517005" cy="5659120"/>
          </a:xfrm>
          <a:custGeom>
            <a:avLst/>
            <a:gdLst/>
            <a:ahLst/>
            <a:cxnLst/>
            <a:rect l="l" t="t" r="r" b="b"/>
            <a:pathLst>
              <a:path w="6517005" h="5659120">
                <a:moveTo>
                  <a:pt x="0" y="5658612"/>
                </a:moveTo>
                <a:lnTo>
                  <a:pt x="6516624" y="5658612"/>
                </a:lnTo>
                <a:lnTo>
                  <a:pt x="6516624" y="0"/>
                </a:lnTo>
                <a:lnTo>
                  <a:pt x="0" y="0"/>
                </a:lnTo>
                <a:lnTo>
                  <a:pt x="0" y="56586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9983723" y="1057655"/>
            <a:ext cx="74930" cy="5659120"/>
          </a:xfrm>
          <a:custGeom>
            <a:avLst/>
            <a:gdLst/>
            <a:ahLst/>
            <a:cxnLst/>
            <a:rect l="l" t="t" r="r" b="b"/>
            <a:pathLst>
              <a:path w="74929" h="5659120">
                <a:moveTo>
                  <a:pt x="0" y="5658612"/>
                </a:moveTo>
                <a:lnTo>
                  <a:pt x="74675" y="5658612"/>
                </a:lnTo>
                <a:lnTo>
                  <a:pt x="74675" y="0"/>
                </a:lnTo>
                <a:lnTo>
                  <a:pt x="0" y="0"/>
                </a:lnTo>
                <a:lnTo>
                  <a:pt x="0" y="56586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0" y="1057655"/>
            <a:ext cx="119380" cy="5659120"/>
          </a:xfrm>
          <a:custGeom>
            <a:avLst/>
            <a:gdLst/>
            <a:ahLst/>
            <a:cxnLst/>
            <a:rect l="l" t="t" r="r" b="b"/>
            <a:pathLst>
              <a:path w="119380" h="5659120">
                <a:moveTo>
                  <a:pt x="118872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18872" y="0"/>
                </a:lnTo>
                <a:lnTo>
                  <a:pt x="118872" y="5658612"/>
                </a:lnTo>
                <a:close/>
              </a:path>
            </a:pathLst>
          </a:custGeom>
          <a:solidFill>
            <a:srgbClr val="033D5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8507" y="6320028"/>
            <a:ext cx="498348" cy="295655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6628638" y="1050797"/>
            <a:ext cx="3362325" cy="5672455"/>
            <a:chOff x="6628638" y="1050797"/>
            <a:chExt cx="3362325" cy="5672455"/>
          </a:xfrm>
        </p:grpSpPr>
        <p:sp>
          <p:nvSpPr>
            <p:cNvPr id="7" name="object 7" descr=""/>
            <p:cNvSpPr/>
            <p:nvPr/>
          </p:nvSpPr>
          <p:spPr>
            <a:xfrm>
              <a:off x="6635496" y="1057655"/>
              <a:ext cx="3348354" cy="5659120"/>
            </a:xfrm>
            <a:custGeom>
              <a:avLst/>
              <a:gdLst/>
              <a:ahLst/>
              <a:cxnLst/>
              <a:rect l="l" t="t" r="r" b="b"/>
              <a:pathLst>
                <a:path w="3348354" h="5659120">
                  <a:moveTo>
                    <a:pt x="3348228" y="5658612"/>
                  </a:moveTo>
                  <a:lnTo>
                    <a:pt x="0" y="5658612"/>
                  </a:lnTo>
                  <a:lnTo>
                    <a:pt x="0" y="0"/>
                  </a:lnTo>
                  <a:lnTo>
                    <a:pt x="3348228" y="0"/>
                  </a:lnTo>
                  <a:lnTo>
                    <a:pt x="3348228" y="5658612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635496" y="1057655"/>
              <a:ext cx="3348354" cy="5659120"/>
            </a:xfrm>
            <a:custGeom>
              <a:avLst/>
              <a:gdLst/>
              <a:ahLst/>
              <a:cxnLst/>
              <a:rect l="l" t="t" r="r" b="b"/>
              <a:pathLst>
                <a:path w="3348354" h="5659120">
                  <a:moveTo>
                    <a:pt x="0" y="0"/>
                  </a:moveTo>
                  <a:lnTo>
                    <a:pt x="3348228" y="0"/>
                  </a:lnTo>
                  <a:lnTo>
                    <a:pt x="3348228" y="5658612"/>
                  </a:lnTo>
                  <a:lnTo>
                    <a:pt x="0" y="5658612"/>
                  </a:lnTo>
                  <a:lnTo>
                    <a:pt x="0" y="0"/>
                  </a:lnTo>
                  <a:close/>
                </a:path>
              </a:pathLst>
            </a:custGeom>
            <a:ln w="13716">
              <a:solidFill>
                <a:srgbClr val="012A4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7125664" y="2660260"/>
            <a:ext cx="2522855" cy="1198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2750" spc="-125" b="1">
                <a:solidFill>
                  <a:srgbClr val="FFFFFF"/>
                </a:solidFill>
                <a:latin typeface="Arial"/>
                <a:cs typeface="Arial"/>
              </a:rPr>
              <a:t>KNX</a:t>
            </a:r>
            <a:r>
              <a:rPr dirty="0" sz="275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50" spc="-25" b="1">
                <a:solidFill>
                  <a:srgbClr val="FFFFFF"/>
                </a:solidFill>
                <a:latin typeface="Arial"/>
                <a:cs typeface="Arial"/>
              </a:rPr>
              <a:t>UK</a:t>
            </a:r>
            <a:endParaRPr sz="27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645"/>
              </a:spcBef>
            </a:pPr>
            <a:r>
              <a:rPr dirty="0" sz="2750" spc="-60" b="1">
                <a:solidFill>
                  <a:srgbClr val="FFFFFF"/>
                </a:solidFill>
                <a:latin typeface="Arial"/>
                <a:cs typeface="Arial"/>
              </a:rPr>
              <a:t>Product</a:t>
            </a:r>
            <a:r>
              <a:rPr dirty="0" sz="2750" spc="-1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50" spc="-45" b="1">
                <a:solidFill>
                  <a:srgbClr val="FFFFFF"/>
                </a:solidFill>
                <a:latin typeface="Arial"/>
                <a:cs typeface="Arial"/>
              </a:rPr>
              <a:t>awards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105424" y="5961440"/>
            <a:ext cx="22669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link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160020" y="1356360"/>
            <a:ext cx="9898380" cy="5061585"/>
            <a:chOff x="160020" y="1356360"/>
            <a:chExt cx="9898380" cy="5061585"/>
          </a:xfrm>
        </p:grpSpPr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020" y="1356360"/>
              <a:ext cx="6422135" cy="506120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57316" y="3432048"/>
              <a:ext cx="4101083" cy="29138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057655"/>
            <a:ext cx="10058400" cy="5659120"/>
          </a:xfrm>
          <a:custGeom>
            <a:avLst/>
            <a:gdLst/>
            <a:ahLst/>
            <a:cxnLst/>
            <a:rect l="l" t="t" r="r" b="b"/>
            <a:pathLst>
              <a:path w="10058400" h="5659120">
                <a:moveTo>
                  <a:pt x="10058400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0058400" y="0"/>
                </a:lnTo>
                <a:lnTo>
                  <a:pt x="10058400" y="5658612"/>
                </a:lnTo>
                <a:close/>
              </a:path>
            </a:pathLst>
          </a:custGeom>
          <a:solidFill>
            <a:srgbClr val="033D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9648" y="3559568"/>
            <a:ext cx="8100059" cy="57975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600" spc="-140">
                <a:solidFill>
                  <a:srgbClr val="FFFFFF"/>
                </a:solidFill>
              </a:rPr>
              <a:t>BUILDING</a:t>
            </a:r>
            <a:r>
              <a:rPr dirty="0" sz="3600" spc="-40">
                <a:solidFill>
                  <a:srgbClr val="FFFFFF"/>
                </a:solidFill>
              </a:rPr>
              <a:t> </a:t>
            </a:r>
            <a:r>
              <a:rPr dirty="0" sz="3600" spc="-165">
                <a:solidFill>
                  <a:srgbClr val="FFFFFF"/>
                </a:solidFill>
              </a:rPr>
              <a:t>AUTOMATION</a:t>
            </a:r>
            <a:r>
              <a:rPr dirty="0" sz="3600" spc="-85">
                <a:solidFill>
                  <a:srgbClr val="FFFFFF"/>
                </a:solidFill>
              </a:rPr>
              <a:t> </a:t>
            </a:r>
            <a:r>
              <a:rPr dirty="0" sz="3600">
                <a:solidFill>
                  <a:srgbClr val="FFFFFF"/>
                </a:solidFill>
              </a:rPr>
              <a:t>–</a:t>
            </a:r>
            <a:r>
              <a:rPr dirty="0" sz="3600" spc="-15">
                <a:solidFill>
                  <a:srgbClr val="FFFFFF"/>
                </a:solidFill>
              </a:rPr>
              <a:t> </a:t>
            </a:r>
            <a:r>
              <a:rPr dirty="0" sz="3600" spc="-135">
                <a:solidFill>
                  <a:srgbClr val="FFFFFF"/>
                </a:solidFill>
              </a:rPr>
              <a:t>DIRECTION?</a:t>
            </a:r>
            <a:endParaRPr sz="3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4643" rIns="0" bIns="0" rtlCol="0" vert="horz">
            <a:spAutoFit/>
          </a:bodyPr>
          <a:lstStyle/>
          <a:p>
            <a:pPr marL="2804160">
              <a:lnSpc>
                <a:spcPct val="100000"/>
              </a:lnSpc>
              <a:spcBef>
                <a:spcPts val="130"/>
              </a:spcBef>
            </a:pPr>
            <a:r>
              <a:rPr dirty="0" spc="55"/>
              <a:t>Protocols</a:t>
            </a:r>
            <a:r>
              <a:rPr dirty="0" spc="-50"/>
              <a:t> </a:t>
            </a:r>
            <a:r>
              <a:rPr dirty="0" spc="-10"/>
              <a:t>Everywhere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106679" y="1057655"/>
            <a:ext cx="121920" cy="5659120"/>
          </a:xfrm>
          <a:custGeom>
            <a:avLst/>
            <a:gdLst/>
            <a:ahLst/>
            <a:cxnLst/>
            <a:rect l="l" t="t" r="r" b="b"/>
            <a:pathLst>
              <a:path w="121920" h="5659120">
                <a:moveTo>
                  <a:pt x="121920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21920" y="0"/>
                </a:lnTo>
                <a:lnTo>
                  <a:pt x="121920" y="5658612"/>
                </a:lnTo>
                <a:close/>
              </a:path>
            </a:pathLst>
          </a:custGeom>
          <a:solidFill>
            <a:srgbClr val="B6C6D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806195" y="2606675"/>
            <a:ext cx="5478780" cy="4109720"/>
            <a:chOff x="806195" y="2606675"/>
            <a:chExt cx="5478780" cy="410972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6195" y="3637788"/>
              <a:ext cx="5478780" cy="307847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755648" y="2613660"/>
              <a:ext cx="1519555" cy="927100"/>
            </a:xfrm>
            <a:custGeom>
              <a:avLst/>
              <a:gdLst/>
              <a:ahLst/>
              <a:cxnLst/>
              <a:rect l="l" t="t" r="r" b="b"/>
              <a:pathLst>
                <a:path w="1519554" h="927100">
                  <a:moveTo>
                    <a:pt x="0" y="0"/>
                  </a:moveTo>
                  <a:lnTo>
                    <a:pt x="1519427" y="0"/>
                  </a:lnTo>
                  <a:lnTo>
                    <a:pt x="1519427" y="926592"/>
                  </a:lnTo>
                  <a:lnTo>
                    <a:pt x="0" y="926592"/>
                  </a:lnTo>
                  <a:lnTo>
                    <a:pt x="0" y="0"/>
                  </a:lnTo>
                  <a:close/>
                </a:path>
              </a:pathLst>
            </a:custGeom>
            <a:ln w="13716">
              <a:solidFill>
                <a:srgbClr val="FFCD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502663" y="2787395"/>
              <a:ext cx="509270" cy="1778635"/>
            </a:xfrm>
            <a:custGeom>
              <a:avLst/>
              <a:gdLst/>
              <a:ahLst/>
              <a:cxnLst/>
              <a:rect l="l" t="t" r="r" b="b"/>
              <a:pathLst>
                <a:path w="509269" h="1778635">
                  <a:moveTo>
                    <a:pt x="126492" y="0"/>
                  </a:moveTo>
                  <a:lnTo>
                    <a:pt x="0" y="0"/>
                  </a:lnTo>
                  <a:lnTo>
                    <a:pt x="6096" y="1517903"/>
                  </a:lnTo>
                  <a:lnTo>
                    <a:pt x="509015" y="1778507"/>
                  </a:lnTo>
                </a:path>
              </a:pathLst>
            </a:custGeom>
            <a:ln w="13716">
              <a:solidFill>
                <a:srgbClr val="FFCD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2139187" y="2745733"/>
            <a:ext cx="752475" cy="6292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13335">
              <a:lnSpc>
                <a:spcPct val="101600"/>
              </a:lnSpc>
              <a:spcBef>
                <a:spcPts val="90"/>
              </a:spcBef>
            </a:pPr>
            <a:r>
              <a:rPr dirty="0" sz="1950" spc="-10">
                <a:solidFill>
                  <a:srgbClr val="333333"/>
                </a:solidFill>
                <a:latin typeface="Carlito"/>
                <a:cs typeface="Carlito"/>
              </a:rPr>
              <a:t>Energy Meters</a:t>
            </a:r>
            <a:endParaRPr sz="1950">
              <a:latin typeface="Carlito"/>
              <a:cs typeface="Carlito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3417442" y="2606675"/>
            <a:ext cx="2477135" cy="1677035"/>
            <a:chOff x="3417442" y="2606675"/>
            <a:chExt cx="2477135" cy="1677035"/>
          </a:xfrm>
        </p:grpSpPr>
        <p:sp>
          <p:nvSpPr>
            <p:cNvPr id="10" name="object 10" descr=""/>
            <p:cNvSpPr/>
            <p:nvPr/>
          </p:nvSpPr>
          <p:spPr>
            <a:xfrm>
              <a:off x="4367783" y="2613660"/>
              <a:ext cx="1519555" cy="927100"/>
            </a:xfrm>
            <a:custGeom>
              <a:avLst/>
              <a:gdLst/>
              <a:ahLst/>
              <a:cxnLst/>
              <a:rect l="l" t="t" r="r" b="b"/>
              <a:pathLst>
                <a:path w="1519554" h="927100">
                  <a:moveTo>
                    <a:pt x="0" y="0"/>
                  </a:moveTo>
                  <a:lnTo>
                    <a:pt x="1519428" y="0"/>
                  </a:lnTo>
                  <a:lnTo>
                    <a:pt x="1519428" y="926592"/>
                  </a:lnTo>
                  <a:lnTo>
                    <a:pt x="0" y="926592"/>
                  </a:lnTo>
                  <a:lnTo>
                    <a:pt x="0" y="0"/>
                  </a:lnTo>
                  <a:close/>
                </a:path>
              </a:pathLst>
            </a:custGeom>
            <a:ln w="13715">
              <a:solidFill>
                <a:srgbClr val="FFCD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424427" y="2787395"/>
              <a:ext cx="817244" cy="1489075"/>
            </a:xfrm>
            <a:custGeom>
              <a:avLst/>
              <a:gdLst/>
              <a:ahLst/>
              <a:cxnLst/>
              <a:rect l="l" t="t" r="r" b="b"/>
              <a:pathLst>
                <a:path w="817245" h="1489075">
                  <a:moveTo>
                    <a:pt x="816863" y="0"/>
                  </a:moveTo>
                  <a:lnTo>
                    <a:pt x="690372" y="0"/>
                  </a:lnTo>
                  <a:lnTo>
                    <a:pt x="690372" y="752855"/>
                  </a:lnTo>
                  <a:lnTo>
                    <a:pt x="0" y="1488947"/>
                  </a:lnTo>
                </a:path>
              </a:pathLst>
            </a:custGeom>
            <a:ln w="13716">
              <a:solidFill>
                <a:srgbClr val="FFCD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4531851" y="2594833"/>
            <a:ext cx="1189990" cy="9309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1499"/>
              </a:lnSpc>
              <a:spcBef>
                <a:spcPts val="95"/>
              </a:spcBef>
            </a:pPr>
            <a:r>
              <a:rPr dirty="0" sz="1950">
                <a:solidFill>
                  <a:srgbClr val="333333"/>
                </a:solidFill>
                <a:latin typeface="Carlito"/>
                <a:cs typeface="Carlito"/>
              </a:rPr>
              <a:t>AC,</a:t>
            </a:r>
            <a:r>
              <a:rPr dirty="0" sz="19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950" spc="-10">
                <a:solidFill>
                  <a:srgbClr val="333333"/>
                </a:solidFill>
                <a:latin typeface="Carlito"/>
                <a:cs typeface="Carlito"/>
              </a:rPr>
              <a:t>heating </a:t>
            </a:r>
            <a:r>
              <a:rPr dirty="0" sz="1950" spc="-50">
                <a:solidFill>
                  <a:srgbClr val="333333"/>
                </a:solidFill>
                <a:latin typeface="Carlito"/>
                <a:cs typeface="Carlito"/>
              </a:rPr>
              <a:t>&amp; </a:t>
            </a:r>
            <a:r>
              <a:rPr dirty="0" sz="1950" spc="-10">
                <a:solidFill>
                  <a:srgbClr val="333333"/>
                </a:solidFill>
                <a:latin typeface="Carlito"/>
                <a:cs typeface="Carlito"/>
              </a:rPr>
              <a:t>Ventilation</a:t>
            </a:r>
            <a:endParaRPr sz="1950">
              <a:latin typeface="Carlito"/>
              <a:cs typeface="Carlito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5196840" y="3198876"/>
            <a:ext cx="1614170" cy="2292350"/>
          </a:xfrm>
          <a:custGeom>
            <a:avLst/>
            <a:gdLst/>
            <a:ahLst/>
            <a:cxnLst/>
            <a:rect l="l" t="t" r="r" b="b"/>
            <a:pathLst>
              <a:path w="1614170" h="2292350">
                <a:moveTo>
                  <a:pt x="1613915" y="0"/>
                </a:moveTo>
                <a:lnTo>
                  <a:pt x="1502663" y="0"/>
                </a:lnTo>
                <a:lnTo>
                  <a:pt x="952500" y="507492"/>
                </a:lnTo>
                <a:lnTo>
                  <a:pt x="0" y="1394460"/>
                </a:lnTo>
              </a:path>
              <a:path w="1614170" h="2292350">
                <a:moveTo>
                  <a:pt x="1498091" y="1911096"/>
                </a:moveTo>
                <a:lnTo>
                  <a:pt x="1360931" y="1911096"/>
                </a:lnTo>
                <a:lnTo>
                  <a:pt x="702563" y="2019300"/>
                </a:lnTo>
                <a:lnTo>
                  <a:pt x="138683" y="2292096"/>
                </a:lnTo>
              </a:path>
            </a:pathLst>
          </a:custGeom>
          <a:ln w="13716">
            <a:solidFill>
              <a:srgbClr val="FFC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6922007" y="3025139"/>
            <a:ext cx="1335405" cy="927100"/>
          </a:xfrm>
          <a:prstGeom prst="rect">
            <a:avLst/>
          </a:prstGeom>
          <a:ln w="13715">
            <a:solidFill>
              <a:srgbClr val="FFCD00"/>
            </a:solidFill>
          </a:ln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endParaRPr sz="1950">
              <a:latin typeface="Times New Roman"/>
              <a:cs typeface="Times New Roman"/>
            </a:endParaRPr>
          </a:p>
          <a:p>
            <a:pPr marL="371475">
              <a:lnSpc>
                <a:spcPct val="100000"/>
              </a:lnSpc>
            </a:pPr>
            <a:r>
              <a:rPr dirty="0" sz="1950" spc="-10">
                <a:solidFill>
                  <a:srgbClr val="333333"/>
                </a:solidFill>
                <a:latin typeface="Carlito"/>
                <a:cs typeface="Carlito"/>
              </a:rPr>
              <a:t>Lights</a:t>
            </a:r>
            <a:endParaRPr sz="1950">
              <a:latin typeface="Carlito"/>
              <a:cs typeface="Carlito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833616" y="4957571"/>
            <a:ext cx="1656714" cy="810895"/>
          </a:xfrm>
          <a:prstGeom prst="rect">
            <a:avLst/>
          </a:prstGeom>
          <a:ln w="13715">
            <a:solidFill>
              <a:srgbClr val="FFCD00"/>
            </a:solidFill>
          </a:ln>
        </p:spPr>
        <p:txBody>
          <a:bodyPr wrap="square" lIns="0" tIns="242570" rIns="0" bIns="0" rtlCol="0" vert="horz">
            <a:spAutoFit/>
          </a:bodyPr>
          <a:lstStyle/>
          <a:p>
            <a:pPr marL="215900">
              <a:lnSpc>
                <a:spcPct val="100000"/>
              </a:lnSpc>
              <a:spcBef>
                <a:spcPts val="1910"/>
              </a:spcBef>
            </a:pPr>
            <a:r>
              <a:rPr dirty="0" sz="1950">
                <a:solidFill>
                  <a:srgbClr val="333333"/>
                </a:solidFill>
                <a:latin typeface="Carlito"/>
                <a:cs typeface="Carlito"/>
              </a:rPr>
              <a:t>EV</a:t>
            </a:r>
            <a:r>
              <a:rPr dirty="0" sz="1950" spc="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950" spc="-10">
                <a:solidFill>
                  <a:srgbClr val="333333"/>
                </a:solidFill>
                <a:latin typeface="Carlito"/>
                <a:cs typeface="Carlito"/>
              </a:rPr>
              <a:t>Charging</a:t>
            </a:r>
            <a:endParaRPr sz="1950">
              <a:latin typeface="Carlito"/>
              <a:cs typeface="Carlito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1867" y="2133600"/>
            <a:ext cx="1027326" cy="381000"/>
          </a:xfrm>
          <a:prstGeom prst="rect">
            <a:avLst/>
          </a:prstGeom>
        </p:spPr>
      </p:pic>
      <p:grpSp>
        <p:nvGrpSpPr>
          <p:cNvPr id="17" name="object 17" descr=""/>
          <p:cNvGrpSpPr/>
          <p:nvPr/>
        </p:nvGrpSpPr>
        <p:grpSpPr>
          <a:xfrm>
            <a:off x="4549140" y="2133600"/>
            <a:ext cx="3983354" cy="2824480"/>
            <a:chOff x="4549140" y="2133600"/>
            <a:chExt cx="3983354" cy="2824480"/>
          </a:xfrm>
        </p:grpSpPr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49140" y="2133600"/>
              <a:ext cx="1156715" cy="43738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58338" y="2627455"/>
              <a:ext cx="1873789" cy="320317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79564" y="4308348"/>
              <a:ext cx="819911" cy="6492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55"/>
              <a:t>Protocols</a:t>
            </a:r>
            <a:r>
              <a:rPr dirty="0" spc="-85"/>
              <a:t> </a:t>
            </a:r>
            <a:r>
              <a:rPr dirty="0" spc="-10"/>
              <a:t>Everywhere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106679" y="1057655"/>
            <a:ext cx="121920" cy="5659120"/>
          </a:xfrm>
          <a:custGeom>
            <a:avLst/>
            <a:gdLst/>
            <a:ahLst/>
            <a:cxnLst/>
            <a:rect l="l" t="t" r="r" b="b"/>
            <a:pathLst>
              <a:path w="121920" h="5659120">
                <a:moveTo>
                  <a:pt x="121920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21920" y="0"/>
                </a:lnTo>
                <a:lnTo>
                  <a:pt x="121920" y="5658612"/>
                </a:lnTo>
                <a:close/>
              </a:path>
            </a:pathLst>
          </a:custGeom>
          <a:solidFill>
            <a:srgbClr val="B6C6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133365" y="2902713"/>
            <a:ext cx="7792720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2920" marR="5080" indent="-490855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solidFill>
                  <a:srgbClr val="333333"/>
                </a:solidFill>
                <a:latin typeface="Carlito"/>
                <a:cs typeface="Carlito"/>
              </a:rPr>
              <a:t>30-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40%</a:t>
            </a:r>
            <a:r>
              <a:rPr dirty="0" sz="2200" spc="-8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of</a:t>
            </a:r>
            <a:r>
              <a:rPr dirty="0" sz="2200" spc="-6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the</a:t>
            </a:r>
            <a:r>
              <a:rPr dirty="0" sz="2200" spc="-4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world's</a:t>
            </a:r>
            <a:r>
              <a:rPr dirty="0" sz="2200" spc="-5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energy</a:t>
            </a:r>
            <a:r>
              <a:rPr dirty="0" sz="2200" spc="-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consumption</a:t>
            </a:r>
            <a:r>
              <a:rPr dirty="0" sz="220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is</a:t>
            </a:r>
            <a:r>
              <a:rPr dirty="0" sz="2200" spc="-5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attributed to</a:t>
            </a:r>
            <a:r>
              <a:rPr dirty="0" sz="2200" spc="-6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 spc="-10">
                <a:solidFill>
                  <a:srgbClr val="333333"/>
                </a:solidFill>
                <a:latin typeface="Carlito"/>
                <a:cs typeface="Carlito"/>
              </a:rPr>
              <a:t>buildings,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this</a:t>
            </a:r>
            <a:r>
              <a:rPr dirty="0" sz="2200" spc="-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is</a:t>
            </a:r>
            <a:r>
              <a:rPr dirty="0" sz="2200" spc="-4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the</a:t>
            </a:r>
            <a:r>
              <a:rPr dirty="0" sz="220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tools</a:t>
            </a:r>
            <a:r>
              <a:rPr dirty="0" sz="2200" spc="-4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we</a:t>
            </a:r>
            <a:r>
              <a:rPr dirty="0" sz="220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use</a:t>
            </a:r>
            <a:r>
              <a:rPr dirty="0" sz="2200" spc="-4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220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make</a:t>
            </a:r>
            <a:r>
              <a:rPr dirty="0" sz="220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them</a:t>
            </a:r>
            <a:r>
              <a:rPr dirty="0" sz="220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more</a:t>
            </a:r>
            <a:r>
              <a:rPr dirty="0" sz="220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>
                <a:solidFill>
                  <a:srgbClr val="333333"/>
                </a:solidFill>
                <a:latin typeface="Carlito"/>
                <a:cs typeface="Carlito"/>
              </a:rPr>
              <a:t>energy</a:t>
            </a:r>
            <a:r>
              <a:rPr dirty="0" sz="2200" spc="-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 spc="-10">
                <a:solidFill>
                  <a:srgbClr val="333333"/>
                </a:solidFill>
                <a:latin typeface="Carlito"/>
                <a:cs typeface="Carlito"/>
              </a:rPr>
              <a:t>efficient.</a:t>
            </a:r>
            <a:endParaRPr sz="2200">
              <a:latin typeface="Carlito"/>
              <a:cs typeface="Carlito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731007" y="4131564"/>
            <a:ext cx="3426460" cy="439420"/>
            <a:chOff x="2731007" y="4131564"/>
            <a:chExt cx="3426460" cy="43942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7787" y="4155948"/>
              <a:ext cx="1380369" cy="36057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0243" y="4131564"/>
              <a:ext cx="1156715" cy="43891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1007" y="4221480"/>
              <a:ext cx="868679" cy="236220"/>
            </a:xfrm>
            <a:prstGeom prst="rect">
              <a:avLst/>
            </a:prstGeom>
          </p:spPr>
        </p:pic>
      </p:grp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51447" y="4128515"/>
            <a:ext cx="704088" cy="36576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36520" y="4655820"/>
            <a:ext cx="1027326" cy="38099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53100" y="4704588"/>
            <a:ext cx="1259306" cy="3562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68367" y="5140327"/>
            <a:ext cx="1135098" cy="473932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03886" y="4728734"/>
            <a:ext cx="1873789" cy="319208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593332" y="5245608"/>
            <a:ext cx="1512933" cy="265026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080759" y="5241276"/>
            <a:ext cx="622833" cy="4401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057655"/>
            <a:ext cx="10058400" cy="5659120"/>
          </a:xfrm>
          <a:custGeom>
            <a:avLst/>
            <a:gdLst/>
            <a:ahLst/>
            <a:cxnLst/>
            <a:rect l="l" t="t" r="r" b="b"/>
            <a:pathLst>
              <a:path w="10058400" h="5659120">
                <a:moveTo>
                  <a:pt x="10058400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0058400" y="0"/>
                </a:lnTo>
                <a:lnTo>
                  <a:pt x="10058400" y="5658612"/>
                </a:lnTo>
                <a:close/>
              </a:path>
            </a:pathLst>
          </a:custGeom>
          <a:solidFill>
            <a:srgbClr val="033D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98519" y="3361474"/>
            <a:ext cx="3066415" cy="9810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3760"/>
              </a:lnSpc>
              <a:spcBef>
                <a:spcPts val="100"/>
              </a:spcBef>
            </a:pPr>
            <a:r>
              <a:rPr dirty="0" sz="3300" spc="-10">
                <a:solidFill>
                  <a:srgbClr val="FFFFFF"/>
                </a:solidFill>
              </a:rPr>
              <a:t>INTESIS</a:t>
            </a:r>
            <a:endParaRPr sz="3300"/>
          </a:p>
          <a:p>
            <a:pPr algn="ctr">
              <a:lnSpc>
                <a:spcPts val="3760"/>
              </a:lnSpc>
            </a:pPr>
            <a:r>
              <a:rPr dirty="0" sz="3300" spc="-170">
                <a:solidFill>
                  <a:srgbClr val="FFFFFF"/>
                </a:solidFill>
              </a:rPr>
              <a:t>HVAC</a:t>
            </a:r>
            <a:r>
              <a:rPr dirty="0" sz="3300" spc="-40">
                <a:solidFill>
                  <a:srgbClr val="FFFFFF"/>
                </a:solidFill>
              </a:rPr>
              <a:t> </a:t>
            </a:r>
            <a:r>
              <a:rPr dirty="0" sz="3300" spc="-10">
                <a:solidFill>
                  <a:srgbClr val="FFFFFF"/>
                </a:solidFill>
              </a:rPr>
              <a:t>Gateways</a:t>
            </a:r>
            <a:endParaRPr sz="33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270754" y="1050797"/>
            <a:ext cx="4794885" cy="5672455"/>
            <a:chOff x="5270754" y="1050797"/>
            <a:chExt cx="4794885" cy="5672455"/>
          </a:xfrm>
        </p:grpSpPr>
        <p:sp>
          <p:nvSpPr>
            <p:cNvPr id="3" name="object 3" descr=""/>
            <p:cNvSpPr/>
            <p:nvPr/>
          </p:nvSpPr>
          <p:spPr>
            <a:xfrm>
              <a:off x="5277612" y="1057655"/>
              <a:ext cx="4780915" cy="5659120"/>
            </a:xfrm>
            <a:custGeom>
              <a:avLst/>
              <a:gdLst/>
              <a:ahLst/>
              <a:cxnLst/>
              <a:rect l="l" t="t" r="r" b="b"/>
              <a:pathLst>
                <a:path w="4780915" h="5659120">
                  <a:moveTo>
                    <a:pt x="4780787" y="5658612"/>
                  </a:moveTo>
                  <a:lnTo>
                    <a:pt x="0" y="5658612"/>
                  </a:lnTo>
                  <a:lnTo>
                    <a:pt x="0" y="0"/>
                  </a:lnTo>
                  <a:lnTo>
                    <a:pt x="4780787" y="0"/>
                  </a:lnTo>
                  <a:lnTo>
                    <a:pt x="4780787" y="5658612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5277612" y="1050797"/>
              <a:ext cx="4780915" cy="13970"/>
            </a:xfrm>
            <a:custGeom>
              <a:avLst/>
              <a:gdLst/>
              <a:ahLst/>
              <a:cxnLst/>
              <a:rect l="l" t="t" r="r" b="b"/>
              <a:pathLst>
                <a:path w="4780915" h="13969">
                  <a:moveTo>
                    <a:pt x="0" y="0"/>
                  </a:moveTo>
                  <a:lnTo>
                    <a:pt x="4780788" y="0"/>
                  </a:lnTo>
                  <a:lnTo>
                    <a:pt x="4780788" y="13716"/>
                  </a:lnTo>
                  <a:lnTo>
                    <a:pt x="0" y="137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13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277612" y="1057655"/>
              <a:ext cx="4780915" cy="5659120"/>
            </a:xfrm>
            <a:custGeom>
              <a:avLst/>
              <a:gdLst/>
              <a:ahLst/>
              <a:cxnLst/>
              <a:rect l="l" t="t" r="r" b="b"/>
              <a:pathLst>
                <a:path w="4780915" h="5659120">
                  <a:moveTo>
                    <a:pt x="4780788" y="5658612"/>
                  </a:moveTo>
                  <a:lnTo>
                    <a:pt x="0" y="5658612"/>
                  </a:lnTo>
                  <a:lnTo>
                    <a:pt x="0" y="0"/>
                  </a:lnTo>
                </a:path>
              </a:pathLst>
            </a:custGeom>
            <a:ln w="13716">
              <a:solidFill>
                <a:srgbClr val="01132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6575" y="1455369"/>
            <a:ext cx="4092575" cy="70548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4930" marR="5080" indent="-62865">
              <a:lnSpc>
                <a:spcPct val="120500"/>
              </a:lnSpc>
              <a:spcBef>
                <a:spcPts val="95"/>
              </a:spcBef>
            </a:pPr>
            <a:r>
              <a:rPr dirty="0" sz="1850"/>
              <a:t>The</a:t>
            </a:r>
            <a:r>
              <a:rPr dirty="0" sz="1850" spc="-25"/>
              <a:t> </a:t>
            </a:r>
            <a:r>
              <a:rPr dirty="0" sz="1850" spc="45"/>
              <a:t>largest</a:t>
            </a:r>
            <a:r>
              <a:rPr dirty="0" sz="1850" spc="-25"/>
              <a:t> </a:t>
            </a:r>
            <a:r>
              <a:rPr dirty="0" sz="1850" spc="60"/>
              <a:t>market</a:t>
            </a:r>
            <a:r>
              <a:rPr dirty="0" sz="1850" spc="-25"/>
              <a:t> </a:t>
            </a:r>
            <a:r>
              <a:rPr dirty="0" sz="1850"/>
              <a:t>range</a:t>
            </a:r>
            <a:r>
              <a:rPr dirty="0" sz="1850" spc="-40"/>
              <a:t> </a:t>
            </a:r>
            <a:r>
              <a:rPr dirty="0" sz="1850" spc="95"/>
              <a:t>of</a:t>
            </a:r>
            <a:r>
              <a:rPr dirty="0" sz="1850" spc="-45"/>
              <a:t> </a:t>
            </a:r>
            <a:r>
              <a:rPr dirty="0" sz="1850" spc="-10"/>
              <a:t>gateways </a:t>
            </a:r>
            <a:r>
              <a:rPr dirty="0" sz="1850" spc="80"/>
              <a:t>for</a:t>
            </a:r>
            <a:r>
              <a:rPr dirty="0" sz="1850" spc="-35"/>
              <a:t> </a:t>
            </a:r>
            <a:r>
              <a:rPr dirty="0" sz="1850" spc="-75"/>
              <a:t>HVAC</a:t>
            </a:r>
            <a:r>
              <a:rPr dirty="0" sz="1850" spc="-20"/>
              <a:t> </a:t>
            </a:r>
            <a:r>
              <a:rPr dirty="0" sz="1850" spc="40"/>
              <a:t>integration</a:t>
            </a:r>
            <a:endParaRPr sz="1850"/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947" y="1162811"/>
            <a:ext cx="1412747" cy="303276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106679" y="1057655"/>
            <a:ext cx="121920" cy="5659120"/>
          </a:xfrm>
          <a:custGeom>
            <a:avLst/>
            <a:gdLst/>
            <a:ahLst/>
            <a:cxnLst/>
            <a:rect l="l" t="t" r="r" b="b"/>
            <a:pathLst>
              <a:path w="121920" h="5659120">
                <a:moveTo>
                  <a:pt x="121920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21920" y="0"/>
                </a:lnTo>
                <a:lnTo>
                  <a:pt x="121920" y="5658612"/>
                </a:lnTo>
                <a:close/>
              </a:path>
            </a:pathLst>
          </a:custGeom>
          <a:solidFill>
            <a:srgbClr val="B6C6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5504100" y="1345162"/>
            <a:ext cx="3386454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1295" indent="-188595">
              <a:lnSpc>
                <a:spcPct val="100000"/>
              </a:lnSpc>
              <a:spcBef>
                <a:spcPts val="95"/>
              </a:spcBef>
              <a:buFont typeface="Times New Roman"/>
              <a:buChar char="▪"/>
              <a:tabLst>
                <a:tab pos="201295" algn="l"/>
              </a:tabLst>
            </a:pP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Developed</a:t>
            </a:r>
            <a:r>
              <a:rPr dirty="0" sz="1000" spc="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in</a:t>
            </a:r>
            <a:r>
              <a:rPr dirty="0" sz="1000" spc="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collaboration</a:t>
            </a:r>
            <a:r>
              <a:rPr dirty="0" sz="1000" spc="-3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with leading</a:t>
            </a:r>
            <a:r>
              <a:rPr dirty="0" sz="1000" spc="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HVAC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manufacturers.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504100" y="1668245"/>
            <a:ext cx="332676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1295" indent="-188595">
              <a:lnSpc>
                <a:spcPct val="100000"/>
              </a:lnSpc>
              <a:spcBef>
                <a:spcPts val="95"/>
              </a:spcBef>
              <a:buFont typeface="Times New Roman"/>
              <a:buChar char="▪"/>
              <a:tabLst>
                <a:tab pos="201295" algn="l"/>
              </a:tabLst>
            </a:pP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Bidirectional</a:t>
            </a:r>
            <a:r>
              <a:rPr dirty="0" sz="1000" spc="-3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monitor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and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control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of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AC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system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variables.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504100" y="1991329"/>
            <a:ext cx="17195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1295" indent="-188595">
              <a:lnSpc>
                <a:spcPct val="100000"/>
              </a:lnSpc>
              <a:spcBef>
                <a:spcPts val="95"/>
              </a:spcBef>
              <a:buFont typeface="Times New Roman"/>
              <a:buChar char="▪"/>
              <a:tabLst>
                <a:tab pos="201295" algn="l"/>
              </a:tabLst>
            </a:pP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Solutions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for</a:t>
            </a:r>
            <a:r>
              <a:rPr dirty="0" sz="1000" spc="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any</a:t>
            </a:r>
            <a:r>
              <a:rPr dirty="0" sz="1000"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project 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size: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007045" y="2304628"/>
            <a:ext cx="4047490" cy="66611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93675" indent="-180975">
              <a:lnSpc>
                <a:spcPct val="100000"/>
              </a:lnSpc>
              <a:spcBef>
                <a:spcPts val="170"/>
              </a:spcBef>
              <a:buFont typeface="Arial"/>
              <a:buChar char="•"/>
              <a:tabLst>
                <a:tab pos="193675" algn="l"/>
              </a:tabLst>
            </a:pP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“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1x1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”:</a:t>
            </a:r>
            <a:r>
              <a:rPr dirty="0" sz="1000" spc="-4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1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gateway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per</a:t>
            </a:r>
            <a:r>
              <a:rPr dirty="0" sz="1000"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AC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unit</a:t>
            </a:r>
            <a:endParaRPr sz="1000">
              <a:latin typeface="Carlito"/>
              <a:cs typeface="Carlito"/>
            </a:endParaRPr>
          </a:p>
          <a:p>
            <a:pPr marL="193675" marR="5080" indent="-181610">
              <a:lnSpc>
                <a:spcPct val="69300"/>
              </a:lnSpc>
              <a:spcBef>
                <a:spcPts val="440"/>
              </a:spcBef>
              <a:buFont typeface="Arial"/>
              <a:buChar char="•"/>
              <a:tabLst>
                <a:tab pos="193675" algn="l"/>
              </a:tabLst>
            </a:pP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700series</a:t>
            </a:r>
            <a:r>
              <a:rPr dirty="0" sz="1000" spc="-50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b="1">
                <a:solidFill>
                  <a:srgbClr val="FFFFFF"/>
                </a:solidFill>
                <a:latin typeface="Carlito"/>
                <a:cs typeface="Carlito"/>
              </a:rPr>
              <a:t>Air</a:t>
            </a:r>
            <a:r>
              <a:rPr dirty="0" sz="1000" spc="25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Multi-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Indoor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Units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(MIU)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gateways: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use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1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centralized gateway connected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to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outdoor</a:t>
            </a:r>
            <a:r>
              <a:rPr dirty="0" sz="1000" spc="-5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unit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to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independently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monitor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and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control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multiple indoor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units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through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control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systems</a:t>
            </a:r>
            <a:r>
              <a:rPr dirty="0" sz="1000"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(KNX,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Modbus,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BACnet,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and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Ip-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based</a:t>
            </a:r>
            <a:r>
              <a:rPr dirty="0" sz="1000" spc="-5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Home</a:t>
            </a:r>
            <a:r>
              <a:rPr dirty="0" sz="1000" spc="-3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Automation)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504100" y="4169097"/>
            <a:ext cx="4552315" cy="2291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Advantages</a:t>
            </a:r>
            <a:r>
              <a:rPr dirty="0" sz="1000" spc="-5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of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using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Intesis</a:t>
            </a:r>
            <a:r>
              <a:rPr dirty="0" sz="1000"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centralized</a:t>
            </a:r>
            <a:r>
              <a:rPr dirty="0" sz="1000" spc="-3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MIU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gateways:</a:t>
            </a:r>
            <a:endParaRPr sz="1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000">
              <a:latin typeface="Carlito"/>
              <a:cs typeface="Carlito"/>
            </a:endParaRPr>
          </a:p>
          <a:p>
            <a:pPr marL="201295" marR="75565" indent="-189230">
              <a:lnSpc>
                <a:spcPts val="1030"/>
              </a:lnSpc>
              <a:buFont typeface="Times New Roman"/>
              <a:buChar char="✓"/>
              <a:tabLst>
                <a:tab pos="201295" algn="l"/>
                <a:tab pos="229235" algn="l"/>
              </a:tabLst>
            </a:pP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	</a:t>
            </a:r>
            <a:r>
              <a:rPr dirty="0" sz="1000" b="1">
                <a:solidFill>
                  <a:srgbClr val="FFFFFF"/>
                </a:solidFill>
                <a:latin typeface="Carlito"/>
                <a:cs typeface="Carlito"/>
              </a:rPr>
              <a:t>Cost</a:t>
            </a:r>
            <a:r>
              <a:rPr dirty="0" sz="1000" spc="-25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Efficiency:</a:t>
            </a:r>
            <a:r>
              <a:rPr dirty="0" sz="1000" spc="-25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Save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on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products,</a:t>
            </a:r>
            <a:r>
              <a:rPr dirty="0" sz="1000" spc="-5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cabling,</a:t>
            </a:r>
            <a:r>
              <a:rPr dirty="0" sz="1000" spc="-3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and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labor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by</a:t>
            </a:r>
            <a:r>
              <a:rPr dirty="0" sz="1000"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integrating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complex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HVAC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systems</a:t>
            </a:r>
            <a:r>
              <a:rPr dirty="0" sz="1000" spc="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with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just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one</a:t>
            </a:r>
            <a:r>
              <a:rPr dirty="0" sz="1000"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30">
                <a:solidFill>
                  <a:srgbClr val="FFFFFF"/>
                </a:solidFill>
                <a:latin typeface="Carlito"/>
                <a:cs typeface="Carlito"/>
              </a:rPr>
              <a:t>gateway,</a:t>
            </a:r>
            <a:r>
              <a:rPr dirty="0" sz="1000" spc="-4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without</a:t>
            </a:r>
            <a:r>
              <a:rPr dirty="0" sz="1000" spc="-3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sacrificing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individual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control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of</a:t>
            </a:r>
            <a:r>
              <a:rPr dirty="0" sz="1000"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indoor</a:t>
            </a:r>
            <a:r>
              <a:rPr dirty="0" sz="1000" spc="-3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units. 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Perfect</a:t>
            </a:r>
            <a:r>
              <a:rPr dirty="0" sz="1000" spc="-3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for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both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building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and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home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automation</a:t>
            </a:r>
            <a:r>
              <a:rPr dirty="0" sz="1000" spc="-4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management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systems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.</a:t>
            </a:r>
            <a:endParaRPr sz="1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Clr>
                <a:srgbClr val="FFFFFF"/>
              </a:buClr>
              <a:buFont typeface="Times New Roman"/>
              <a:buChar char="✓"/>
            </a:pPr>
            <a:endParaRPr sz="1000">
              <a:latin typeface="Carlito"/>
              <a:cs typeface="Carlito"/>
            </a:endParaRPr>
          </a:p>
          <a:p>
            <a:pPr marL="201295" marR="196850" indent="-189230">
              <a:lnSpc>
                <a:spcPts val="1030"/>
              </a:lnSpc>
              <a:buFont typeface="Times New Roman"/>
              <a:buChar char="✓"/>
              <a:tabLst>
                <a:tab pos="201295" algn="l"/>
                <a:tab pos="229235" algn="l"/>
              </a:tabLst>
            </a:pP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	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Time-</a:t>
            </a:r>
            <a:r>
              <a:rPr dirty="0" sz="1000" b="1">
                <a:solidFill>
                  <a:srgbClr val="FFFFFF"/>
                </a:solidFill>
                <a:latin typeface="Carlito"/>
                <a:cs typeface="Carlito"/>
              </a:rPr>
              <a:t>Saving</a:t>
            </a:r>
            <a:r>
              <a:rPr dirty="0" sz="1000" spc="15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Configuration:</a:t>
            </a:r>
            <a:r>
              <a:rPr dirty="0" sz="1000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1000" spc="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MAPS</a:t>
            </a:r>
            <a:r>
              <a:rPr dirty="0" sz="1000" spc="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scanning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feature</a:t>
            </a:r>
            <a:r>
              <a:rPr dirty="0" sz="1000"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drastically</a:t>
            </a:r>
            <a:r>
              <a:rPr dirty="0" sz="1000"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reduces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setup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time</a:t>
            </a:r>
            <a:r>
              <a:rPr dirty="0" sz="1000" spc="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by</a:t>
            </a:r>
            <a:r>
              <a:rPr dirty="0" sz="1000" spc="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automatically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detecting connected</a:t>
            </a:r>
            <a:r>
              <a:rPr dirty="0" sz="1000" spc="-3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units</a:t>
            </a:r>
            <a:r>
              <a:rPr dirty="0" sz="1000" spc="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and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their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control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signals.</a:t>
            </a:r>
            <a:endParaRPr sz="1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Clr>
                <a:srgbClr val="FFFFFF"/>
              </a:buClr>
              <a:buFont typeface="Times New Roman"/>
              <a:buChar char="✓"/>
            </a:pPr>
            <a:endParaRPr sz="1000">
              <a:latin typeface="Carlito"/>
              <a:cs typeface="Carlito"/>
            </a:endParaRPr>
          </a:p>
          <a:p>
            <a:pPr marL="201295" marR="5080" indent="-189230">
              <a:lnSpc>
                <a:spcPct val="86500"/>
              </a:lnSpc>
              <a:buFont typeface="Times New Roman"/>
              <a:buChar char="✓"/>
              <a:tabLst>
                <a:tab pos="201295" algn="l"/>
                <a:tab pos="229235" algn="l"/>
              </a:tabLst>
            </a:pP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	</a:t>
            </a:r>
            <a:r>
              <a:rPr dirty="0" sz="1000" b="1">
                <a:solidFill>
                  <a:srgbClr val="FFFFFF"/>
                </a:solidFill>
                <a:latin typeface="Carlito"/>
                <a:cs typeface="Carlito"/>
              </a:rPr>
              <a:t>One</a:t>
            </a:r>
            <a:r>
              <a:rPr dirty="0" sz="1000" spc="-20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configuration</a:t>
            </a:r>
            <a:r>
              <a:rPr dirty="0" sz="1000" spc="5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b="1">
                <a:solidFill>
                  <a:srgbClr val="FFFFFF"/>
                </a:solidFill>
                <a:latin typeface="Carlito"/>
                <a:cs typeface="Carlito"/>
              </a:rPr>
              <a:t>tool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: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1000"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powerful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Intesis</a:t>
            </a:r>
            <a:r>
              <a:rPr dirty="0" sz="1000"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MAPS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configuration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and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diagnostics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tool</a:t>
            </a:r>
            <a:r>
              <a:rPr dirty="0" sz="1000" spc="-3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simplifies</a:t>
            </a:r>
            <a:r>
              <a:rPr dirty="0" sz="1000" spc="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installation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process.</a:t>
            </a:r>
            <a:r>
              <a:rPr dirty="0" sz="1000" spc="-4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No</a:t>
            </a:r>
            <a:r>
              <a:rPr dirty="0" sz="1000" spc="-3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need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to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master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multiple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tools—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this</a:t>
            </a:r>
            <a:r>
              <a:rPr dirty="0" sz="1000" spc="-3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single, powerful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tool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handles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all</a:t>
            </a:r>
            <a:r>
              <a:rPr dirty="0" sz="1000" spc="2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MIU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AC</a:t>
            </a:r>
            <a:r>
              <a:rPr dirty="0" sz="1000"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gateway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order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codes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for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your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integration</a:t>
            </a:r>
            <a:r>
              <a:rPr dirty="0" sz="1000" spc="-3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projects.</a:t>
            </a:r>
            <a:endParaRPr sz="1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Clr>
                <a:srgbClr val="FFFFFF"/>
              </a:buClr>
              <a:buFont typeface="Times New Roman"/>
              <a:buChar char="✓"/>
            </a:pPr>
            <a:endParaRPr sz="1000">
              <a:latin typeface="Carlito"/>
              <a:cs typeface="Carlito"/>
            </a:endParaRPr>
          </a:p>
          <a:p>
            <a:pPr marL="201295" marR="80010" indent="-189230">
              <a:lnSpc>
                <a:spcPts val="1030"/>
              </a:lnSpc>
              <a:buFont typeface="Times New Roman"/>
              <a:buChar char="✓"/>
              <a:tabLst>
                <a:tab pos="201295" algn="l"/>
                <a:tab pos="229235" algn="l"/>
              </a:tabLst>
            </a:pP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	</a:t>
            </a:r>
            <a:r>
              <a:rPr dirty="0" sz="1000" b="1">
                <a:solidFill>
                  <a:srgbClr val="FFFFFF"/>
                </a:solidFill>
                <a:latin typeface="Carlito"/>
                <a:cs typeface="Carlito"/>
              </a:rPr>
              <a:t>Enhanced</a:t>
            </a:r>
            <a:r>
              <a:rPr dirty="0" sz="1000" spc="-20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Energy</a:t>
            </a:r>
            <a:r>
              <a:rPr dirty="0" sz="1000" spc="-20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Management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:</a:t>
            </a:r>
            <a:r>
              <a:rPr dirty="0" sz="1000" spc="-4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1000" spc="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advanced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Intesis</a:t>
            </a:r>
            <a:r>
              <a:rPr dirty="0" sz="1000" spc="-15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Power</a:t>
            </a:r>
            <a:r>
              <a:rPr dirty="0" sz="1000" spc="-20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Estimation</a:t>
            </a:r>
            <a:r>
              <a:rPr dirty="0" sz="1000" spc="15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Algorithm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empowers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you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to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optimize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energy</a:t>
            </a:r>
            <a:r>
              <a:rPr dirty="0" sz="1000" spc="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usage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by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identifying</a:t>
            </a:r>
            <a:r>
              <a:rPr dirty="0" sz="1000"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and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managing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highest energy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consumers</a:t>
            </a:r>
            <a:r>
              <a:rPr dirty="0" sz="1000" spc="-4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within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your</a:t>
            </a:r>
            <a:r>
              <a:rPr dirty="0" sz="1000" spc="-3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building.</a:t>
            </a:r>
            <a:endParaRPr sz="1000">
              <a:latin typeface="Carlito"/>
              <a:cs typeface="Carlito"/>
            </a:endParaRPr>
          </a:p>
        </p:txBody>
      </p:sp>
      <p:graphicFrame>
        <p:nvGraphicFramePr>
          <p:cNvPr id="14" name="object 14" descr=""/>
          <p:cNvGraphicFramePr>
            <a:graphicFrameLocks noGrp="1"/>
          </p:cNvGraphicFramePr>
          <p:nvPr/>
        </p:nvGraphicFramePr>
        <p:xfrm>
          <a:off x="5383529" y="3082289"/>
          <a:ext cx="4653280" cy="873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5025"/>
                <a:gridCol w="1290955"/>
                <a:gridCol w="2437130"/>
              </a:tblGrid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85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MIU</a:t>
                      </a:r>
                      <a:r>
                        <a:rPr dirty="0" sz="850" spc="55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 spc="-1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License</a:t>
                      </a:r>
                      <a:endParaRPr sz="850">
                        <a:latin typeface="Carlito"/>
                        <a:cs typeface="Carlito"/>
                      </a:endParaRPr>
                    </a:p>
                  </a:txBody>
                  <a:tcPr marL="0" marR="0" marB="0" marT="190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33D5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850" spc="-1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Capacity</a:t>
                      </a:r>
                      <a:endParaRPr sz="850">
                        <a:latin typeface="Carlito"/>
                        <a:cs typeface="Carlito"/>
                      </a:endParaRPr>
                    </a:p>
                  </a:txBody>
                  <a:tcPr marL="0" marR="0" marB="0" marT="190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33D5D"/>
                    </a:solidFill>
                  </a:tcPr>
                </a:tc>
                <a:tc>
                  <a:txBody>
                    <a:bodyPr/>
                    <a:lstStyle/>
                    <a:p>
                      <a:pPr marL="52070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85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Example</a:t>
                      </a:r>
                      <a:r>
                        <a:rPr dirty="0" sz="850" spc="15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of</a:t>
                      </a:r>
                      <a:r>
                        <a:rPr dirty="0" sz="850" spc="1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target</a:t>
                      </a:r>
                      <a:r>
                        <a:rPr dirty="0" sz="850" spc="25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 spc="-1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installations</a:t>
                      </a:r>
                      <a:endParaRPr sz="850">
                        <a:latin typeface="Carlito"/>
                        <a:cs typeface="Carlito"/>
                      </a:endParaRPr>
                    </a:p>
                  </a:txBody>
                  <a:tcPr marL="0" marR="0" marB="0" marT="190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33D5D"/>
                    </a:solidFill>
                  </a:tcPr>
                </a:tc>
              </a:tr>
              <a:tr h="138430">
                <a:tc>
                  <a:txBody>
                    <a:bodyPr/>
                    <a:lstStyle/>
                    <a:p>
                      <a:pPr algn="ctr">
                        <a:lnSpc>
                          <a:spcPts val="980"/>
                        </a:lnSpc>
                        <a:spcBef>
                          <a:spcPts val="15"/>
                        </a:spcBef>
                      </a:pPr>
                      <a:r>
                        <a:rPr dirty="0" sz="850" spc="-25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XXS</a:t>
                      </a:r>
                      <a:endParaRPr sz="850">
                        <a:latin typeface="Carlito"/>
                        <a:cs typeface="Carlito"/>
                      </a:endParaRPr>
                    </a:p>
                  </a:txBody>
                  <a:tcPr marL="0" marR="0" marB="0" marT="190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33D5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980"/>
                        </a:lnSpc>
                        <a:spcBef>
                          <a:spcPts val="15"/>
                        </a:spcBef>
                      </a:pP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Up</a:t>
                      </a:r>
                      <a:r>
                        <a:rPr dirty="0" sz="850" spc="2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to</a:t>
                      </a:r>
                      <a:r>
                        <a:rPr dirty="0" sz="850" spc="2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4</a:t>
                      </a:r>
                      <a:r>
                        <a:rPr dirty="0" sz="850" spc="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indoor</a:t>
                      </a:r>
                      <a:r>
                        <a:rPr dirty="0" sz="850" spc="3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 spc="-1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units</a:t>
                      </a:r>
                      <a:endParaRPr sz="850">
                        <a:latin typeface="Carlito"/>
                        <a:cs typeface="Carlito"/>
                      </a:endParaRPr>
                    </a:p>
                  </a:txBody>
                  <a:tcPr marL="0" marR="0" marB="0" marT="190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CDD1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980"/>
                        </a:lnSpc>
                        <a:spcBef>
                          <a:spcPts val="15"/>
                        </a:spcBef>
                      </a:pP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Convenience</a:t>
                      </a:r>
                      <a:r>
                        <a:rPr dirty="0" sz="850" spc="6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stores,</a:t>
                      </a:r>
                      <a:r>
                        <a:rPr dirty="0" sz="850" spc="1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retail,</a:t>
                      </a:r>
                      <a:r>
                        <a:rPr dirty="0" sz="850" spc="3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and</a:t>
                      </a:r>
                      <a:r>
                        <a:rPr dirty="0" sz="850" spc="4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 spc="-1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residential.</a:t>
                      </a:r>
                      <a:endParaRPr sz="850">
                        <a:latin typeface="Carlito"/>
                        <a:cs typeface="Carlito"/>
                      </a:endParaRPr>
                    </a:p>
                  </a:txBody>
                  <a:tcPr marL="0" marR="0" marB="0" marT="190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CDD1"/>
                    </a:solidFill>
                  </a:tcPr>
                </a:tc>
              </a:tr>
              <a:tr h="138430">
                <a:tc>
                  <a:txBody>
                    <a:bodyPr/>
                    <a:lstStyle/>
                    <a:p>
                      <a:pPr algn="ctr">
                        <a:lnSpc>
                          <a:spcPts val="990"/>
                        </a:lnSpc>
                      </a:pPr>
                      <a:r>
                        <a:rPr dirty="0" sz="850" spc="-1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Small</a:t>
                      </a:r>
                      <a:endParaRPr sz="85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33D5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990"/>
                        </a:lnSpc>
                      </a:pP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Up</a:t>
                      </a:r>
                      <a:r>
                        <a:rPr dirty="0" sz="850" spc="2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to</a:t>
                      </a:r>
                      <a:r>
                        <a:rPr dirty="0" sz="850" spc="2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16</a:t>
                      </a:r>
                      <a:r>
                        <a:rPr dirty="0" sz="850" spc="2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indoor</a:t>
                      </a:r>
                      <a:r>
                        <a:rPr dirty="0" sz="850" spc="3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 spc="-2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units</a:t>
                      </a:r>
                      <a:endParaRPr sz="85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8E9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990"/>
                        </a:lnSpc>
                      </a:pP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Villas,</a:t>
                      </a:r>
                      <a:r>
                        <a:rPr dirty="0" sz="850" spc="1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offices,</a:t>
                      </a:r>
                      <a:r>
                        <a:rPr dirty="0" sz="850" spc="3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and</a:t>
                      </a:r>
                      <a:r>
                        <a:rPr dirty="0" sz="850" spc="4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data</a:t>
                      </a:r>
                      <a:r>
                        <a:rPr dirty="0" sz="850" spc="2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 spc="-1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centers.</a:t>
                      </a:r>
                      <a:endParaRPr sz="85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8E9"/>
                    </a:solidFill>
                  </a:tcPr>
                </a:tc>
              </a:tr>
              <a:tr h="137160">
                <a:tc>
                  <a:txBody>
                    <a:bodyPr/>
                    <a:lstStyle/>
                    <a:p>
                      <a:pPr algn="ctr" marL="635">
                        <a:lnSpc>
                          <a:spcPts val="980"/>
                        </a:lnSpc>
                      </a:pPr>
                      <a:r>
                        <a:rPr dirty="0" sz="850" spc="-1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Medium</a:t>
                      </a:r>
                      <a:endParaRPr sz="85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33D5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980"/>
                        </a:lnSpc>
                      </a:pP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Up</a:t>
                      </a:r>
                      <a:r>
                        <a:rPr dirty="0" sz="850" spc="2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to</a:t>
                      </a:r>
                      <a:r>
                        <a:rPr dirty="0" sz="850" spc="2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64</a:t>
                      </a:r>
                      <a:r>
                        <a:rPr dirty="0" sz="850" spc="2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indoor</a:t>
                      </a:r>
                      <a:r>
                        <a:rPr dirty="0" sz="850" spc="3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 spc="-2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units</a:t>
                      </a:r>
                      <a:endParaRPr sz="85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CDD1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980"/>
                        </a:lnSpc>
                      </a:pP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Commercial,</a:t>
                      </a:r>
                      <a:r>
                        <a:rPr dirty="0" sz="850" spc="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corporate,</a:t>
                      </a:r>
                      <a:r>
                        <a:rPr dirty="0" sz="850" spc="6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hospitals,</a:t>
                      </a:r>
                      <a:r>
                        <a:rPr dirty="0" sz="850" spc="5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and</a:t>
                      </a:r>
                      <a:r>
                        <a:rPr dirty="0" sz="850" spc="2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 spc="-1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universities</a:t>
                      </a:r>
                      <a:endParaRPr sz="850">
                        <a:latin typeface="Carlito"/>
                        <a:cs typeface="Carlito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CDD1"/>
                    </a:solidFill>
                  </a:tcPr>
                </a:tc>
              </a:tr>
              <a:tr h="281305"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850" spc="-1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Large</a:t>
                      </a:r>
                      <a:endParaRPr sz="850">
                        <a:latin typeface="Carlito"/>
                        <a:cs typeface="Carlito"/>
                      </a:endParaRPr>
                    </a:p>
                  </a:txBody>
                  <a:tcPr marL="0" marR="0" marB="0" marT="190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33D5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Up</a:t>
                      </a:r>
                      <a:r>
                        <a:rPr dirty="0" sz="850" spc="2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to</a:t>
                      </a:r>
                      <a:r>
                        <a:rPr dirty="0" sz="850" spc="3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128</a:t>
                      </a:r>
                      <a:r>
                        <a:rPr dirty="0" sz="850" spc="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indoor</a:t>
                      </a:r>
                      <a:r>
                        <a:rPr dirty="0" sz="850" spc="5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 spc="-2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units</a:t>
                      </a:r>
                      <a:endParaRPr sz="850">
                        <a:latin typeface="Carlito"/>
                        <a:cs typeface="Carlito"/>
                      </a:endParaRPr>
                    </a:p>
                  </a:txBody>
                  <a:tcPr marL="0" marR="0" marB="0" marT="190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8E9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850" spc="-1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Large-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scale</a:t>
                      </a:r>
                      <a:r>
                        <a:rPr dirty="0" sz="850" spc="6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offices,</a:t>
                      </a:r>
                      <a:r>
                        <a:rPr dirty="0" sz="850" spc="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residential,</a:t>
                      </a:r>
                      <a:r>
                        <a:rPr dirty="0" sz="850" spc="8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and</a:t>
                      </a:r>
                      <a:r>
                        <a:rPr dirty="0" sz="850" spc="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850" spc="-1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industrial</a:t>
                      </a:r>
                      <a:endParaRPr sz="850">
                        <a:latin typeface="Carlito"/>
                        <a:cs typeface="Carlito"/>
                      </a:endParaRPr>
                    </a:p>
                    <a:p>
                      <a:pPr marL="76200">
                        <a:lnSpc>
                          <a:spcPts val="980"/>
                        </a:lnSpc>
                        <a:spcBef>
                          <a:spcPts val="105"/>
                        </a:spcBef>
                      </a:pPr>
                      <a:r>
                        <a:rPr dirty="0" sz="850" spc="-1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buildings</a:t>
                      </a:r>
                      <a:endParaRPr sz="850">
                        <a:latin typeface="Carlito"/>
                        <a:cs typeface="Carlito"/>
                      </a:endParaRPr>
                    </a:p>
                  </a:txBody>
                  <a:tcPr marL="0" marR="0" marB="0" marT="190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6E8E9"/>
                    </a:solidFill>
                  </a:tcPr>
                </a:tc>
              </a:tr>
            </a:tbl>
          </a:graphicData>
        </a:graphic>
      </p:graphicFrame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3332" y="4379976"/>
            <a:ext cx="1583436" cy="1054607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39923" y="4075176"/>
            <a:ext cx="577596" cy="129539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30096" y="6224015"/>
            <a:ext cx="627888" cy="96011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4191" y="4043171"/>
            <a:ext cx="522732" cy="169163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9516" y="4329684"/>
            <a:ext cx="731519" cy="248412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0663" y="4632959"/>
            <a:ext cx="647699" cy="170687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5339" y="4986528"/>
            <a:ext cx="464819" cy="156972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81812" y="5277611"/>
            <a:ext cx="498348" cy="156971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0372" y="5597652"/>
            <a:ext cx="748284" cy="128016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6091" y="5850635"/>
            <a:ext cx="656844" cy="166115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7719" y="6124955"/>
            <a:ext cx="518159" cy="298703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9803" y="4096511"/>
            <a:ext cx="728471" cy="86867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51432" y="5850635"/>
            <a:ext cx="585216" cy="161544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9239" y="5564123"/>
            <a:ext cx="609600" cy="199644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432304" y="5600700"/>
            <a:ext cx="594359" cy="124968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494788" y="5850635"/>
            <a:ext cx="469391" cy="149351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410967" y="6216396"/>
            <a:ext cx="640080" cy="115823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291840" y="4091940"/>
            <a:ext cx="615695" cy="96011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262884" y="4387596"/>
            <a:ext cx="673607" cy="129539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322320" y="4640579"/>
            <a:ext cx="556259" cy="153924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351276" y="4960620"/>
            <a:ext cx="498348" cy="216407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396996" y="5280659"/>
            <a:ext cx="373379" cy="164592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329940" y="5850635"/>
            <a:ext cx="532696" cy="161544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200400" y="6192011"/>
            <a:ext cx="798576" cy="166115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073652" y="5015484"/>
            <a:ext cx="632460" cy="108203"/>
          </a:xfrm>
          <a:prstGeom prst="rect">
            <a:avLst/>
          </a:prstGeom>
        </p:spPr>
      </p:pic>
      <p:pic>
        <p:nvPicPr>
          <p:cNvPr id="40" name="object 40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056888" y="5309615"/>
            <a:ext cx="665988" cy="112775"/>
          </a:xfrm>
          <a:prstGeom prst="rect">
            <a:avLst/>
          </a:prstGeom>
        </p:spPr>
      </p:pic>
      <p:pic>
        <p:nvPicPr>
          <p:cNvPr id="41" name="object 41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4102608" y="5614415"/>
            <a:ext cx="574548" cy="94487"/>
          </a:xfrm>
          <a:prstGeom prst="rect">
            <a:avLst/>
          </a:prstGeom>
        </p:spPr>
      </p:pic>
      <p:pic>
        <p:nvPicPr>
          <p:cNvPr id="42" name="object 42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4140708" y="6163055"/>
            <a:ext cx="498348" cy="224027"/>
          </a:xfrm>
          <a:prstGeom prst="rect">
            <a:avLst/>
          </a:prstGeom>
        </p:spPr>
      </p:pic>
      <p:grpSp>
        <p:nvGrpSpPr>
          <p:cNvPr id="43" name="object 43" descr=""/>
          <p:cNvGrpSpPr/>
          <p:nvPr/>
        </p:nvGrpSpPr>
        <p:grpSpPr>
          <a:xfrm>
            <a:off x="4174235" y="4349496"/>
            <a:ext cx="431800" cy="449580"/>
            <a:chOff x="4174235" y="4349496"/>
            <a:chExt cx="431800" cy="449580"/>
          </a:xfrm>
        </p:grpSpPr>
        <p:pic>
          <p:nvPicPr>
            <p:cNvPr id="44" name="object 44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174235" y="4594860"/>
              <a:ext cx="431291" cy="204114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227575" y="4349496"/>
              <a:ext cx="324612" cy="204215"/>
            </a:xfrm>
            <a:prstGeom prst="rect">
              <a:avLst/>
            </a:prstGeom>
          </p:spPr>
        </p:pic>
      </p:grpSp>
      <p:pic>
        <p:nvPicPr>
          <p:cNvPr id="46" name="object 46" descr="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3351276" y="5564123"/>
            <a:ext cx="498348" cy="199644"/>
          </a:xfrm>
          <a:prstGeom prst="rect">
            <a:avLst/>
          </a:prstGeom>
        </p:spPr>
      </p:pic>
      <p:pic>
        <p:nvPicPr>
          <p:cNvPr id="47" name="object 47" descr="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4012872" y="4094988"/>
            <a:ext cx="753233" cy="91439"/>
          </a:xfrm>
          <a:prstGeom prst="rect">
            <a:avLst/>
          </a:prstGeom>
        </p:spPr>
      </p:pic>
      <p:pic>
        <p:nvPicPr>
          <p:cNvPr id="48" name="object 48" descr="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4090415" y="5853684"/>
            <a:ext cx="583691" cy="140207"/>
          </a:xfrm>
          <a:prstGeom prst="rect">
            <a:avLst/>
          </a:prstGeom>
        </p:spPr>
      </p:pic>
      <p:pic>
        <p:nvPicPr>
          <p:cNvPr id="49" name="object 49" descr="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968451" y="2462546"/>
            <a:ext cx="3487298" cy="110273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27075" y="1057655"/>
            <a:ext cx="9831705" cy="5659120"/>
            <a:chOff x="227075" y="1057655"/>
            <a:chExt cx="9831705" cy="56591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8507" y="6320027"/>
              <a:ext cx="498348" cy="29565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27075" y="1057655"/>
              <a:ext cx="9831705" cy="5659120"/>
            </a:xfrm>
            <a:custGeom>
              <a:avLst/>
              <a:gdLst/>
              <a:ahLst/>
              <a:cxnLst/>
              <a:rect l="l" t="t" r="r" b="b"/>
              <a:pathLst>
                <a:path w="9831705" h="5659120">
                  <a:moveTo>
                    <a:pt x="0" y="5658612"/>
                  </a:moveTo>
                  <a:lnTo>
                    <a:pt x="9831324" y="5658612"/>
                  </a:lnTo>
                  <a:lnTo>
                    <a:pt x="9831324" y="0"/>
                  </a:lnTo>
                  <a:lnTo>
                    <a:pt x="0" y="0"/>
                  </a:lnTo>
                  <a:lnTo>
                    <a:pt x="0" y="56586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0" y="1057655"/>
            <a:ext cx="105410" cy="5659120"/>
          </a:xfrm>
          <a:custGeom>
            <a:avLst/>
            <a:gdLst/>
            <a:ahLst/>
            <a:cxnLst/>
            <a:rect l="l" t="t" r="r" b="b"/>
            <a:pathLst>
              <a:path w="105410" h="5659120">
                <a:moveTo>
                  <a:pt x="0" y="5658612"/>
                </a:moveTo>
                <a:lnTo>
                  <a:pt x="105155" y="5658612"/>
                </a:lnTo>
                <a:lnTo>
                  <a:pt x="105155" y="0"/>
                </a:lnTo>
                <a:lnTo>
                  <a:pt x="0" y="0"/>
                </a:lnTo>
                <a:lnTo>
                  <a:pt x="0" y="5658612"/>
                </a:lnTo>
                <a:close/>
              </a:path>
            </a:pathLst>
          </a:custGeom>
          <a:solidFill>
            <a:srgbClr val="033D5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8507" y="6320028"/>
            <a:ext cx="498348" cy="29565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6079" y="2763011"/>
            <a:ext cx="803148" cy="80162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30651" y="5518403"/>
            <a:ext cx="803148" cy="801624"/>
          </a:xfrm>
          <a:prstGeom prst="rect">
            <a:avLst/>
          </a:prstGeom>
        </p:spPr>
      </p:pic>
      <p:grpSp>
        <p:nvGrpSpPr>
          <p:cNvPr id="9" name="object 9" descr=""/>
          <p:cNvGrpSpPr/>
          <p:nvPr/>
        </p:nvGrpSpPr>
        <p:grpSpPr>
          <a:xfrm>
            <a:off x="2420111" y="2782823"/>
            <a:ext cx="5215255" cy="3531235"/>
            <a:chOff x="2420111" y="2782823"/>
            <a:chExt cx="5215255" cy="3531235"/>
          </a:xfrm>
        </p:grpSpPr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5040" y="2782823"/>
              <a:ext cx="865631" cy="803148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048743" y="5521451"/>
              <a:ext cx="791210" cy="793115"/>
            </a:xfrm>
            <a:custGeom>
              <a:avLst/>
              <a:gdLst/>
              <a:ahLst/>
              <a:cxnLst/>
              <a:rect l="l" t="t" r="r" b="b"/>
              <a:pathLst>
                <a:path w="791209" h="793114">
                  <a:moveTo>
                    <a:pt x="454164" y="451104"/>
                  </a:moveTo>
                  <a:lnTo>
                    <a:pt x="443153" y="437515"/>
                  </a:lnTo>
                  <a:lnTo>
                    <a:pt x="429018" y="426910"/>
                  </a:lnTo>
                  <a:lnTo>
                    <a:pt x="412584" y="420039"/>
                  </a:lnTo>
                  <a:lnTo>
                    <a:pt x="394728" y="417576"/>
                  </a:lnTo>
                  <a:lnTo>
                    <a:pt x="377723" y="420039"/>
                  </a:lnTo>
                  <a:lnTo>
                    <a:pt x="361581" y="426910"/>
                  </a:lnTo>
                  <a:lnTo>
                    <a:pt x="347141" y="437515"/>
                  </a:lnTo>
                  <a:lnTo>
                    <a:pt x="335292" y="451104"/>
                  </a:lnTo>
                  <a:lnTo>
                    <a:pt x="374916" y="475488"/>
                  </a:lnTo>
                  <a:lnTo>
                    <a:pt x="379488" y="469392"/>
                  </a:lnTo>
                  <a:lnTo>
                    <a:pt x="387108" y="464820"/>
                  </a:lnTo>
                  <a:lnTo>
                    <a:pt x="403872" y="464820"/>
                  </a:lnTo>
                  <a:lnTo>
                    <a:pt x="411492" y="469392"/>
                  </a:lnTo>
                  <a:lnTo>
                    <a:pt x="414540" y="475488"/>
                  </a:lnTo>
                  <a:lnTo>
                    <a:pt x="454164" y="451104"/>
                  </a:lnTo>
                  <a:close/>
                </a:path>
                <a:path w="791209" h="793114">
                  <a:moveTo>
                    <a:pt x="533412" y="403860"/>
                  </a:moveTo>
                  <a:lnTo>
                    <a:pt x="507669" y="370928"/>
                  </a:lnTo>
                  <a:lnTo>
                    <a:pt x="474929" y="346138"/>
                  </a:lnTo>
                  <a:lnTo>
                    <a:pt x="436753" y="330784"/>
                  </a:lnTo>
                  <a:lnTo>
                    <a:pt x="394728" y="326136"/>
                  </a:lnTo>
                  <a:lnTo>
                    <a:pt x="353555" y="330784"/>
                  </a:lnTo>
                  <a:lnTo>
                    <a:pt x="315671" y="346138"/>
                  </a:lnTo>
                  <a:lnTo>
                    <a:pt x="282638" y="370928"/>
                  </a:lnTo>
                  <a:lnTo>
                    <a:pt x="256044" y="403860"/>
                  </a:lnTo>
                  <a:lnTo>
                    <a:pt x="295668" y="428244"/>
                  </a:lnTo>
                  <a:lnTo>
                    <a:pt x="314566" y="404647"/>
                  </a:lnTo>
                  <a:lnTo>
                    <a:pt x="338340" y="386905"/>
                  </a:lnTo>
                  <a:lnTo>
                    <a:pt x="365531" y="375742"/>
                  </a:lnTo>
                  <a:lnTo>
                    <a:pt x="394728" y="371856"/>
                  </a:lnTo>
                  <a:lnTo>
                    <a:pt x="424776" y="375742"/>
                  </a:lnTo>
                  <a:lnTo>
                    <a:pt x="452259" y="386905"/>
                  </a:lnTo>
                  <a:lnTo>
                    <a:pt x="475729" y="404647"/>
                  </a:lnTo>
                  <a:lnTo>
                    <a:pt x="493788" y="428244"/>
                  </a:lnTo>
                  <a:lnTo>
                    <a:pt x="533412" y="403860"/>
                  </a:lnTo>
                  <a:close/>
                </a:path>
                <a:path w="791209" h="793114">
                  <a:moveTo>
                    <a:pt x="612660" y="355092"/>
                  </a:moveTo>
                  <a:lnTo>
                    <a:pt x="581063" y="313156"/>
                  </a:lnTo>
                  <a:lnTo>
                    <a:pt x="542086" y="279260"/>
                  </a:lnTo>
                  <a:lnTo>
                    <a:pt x="497116" y="254152"/>
                  </a:lnTo>
                  <a:lnTo>
                    <a:pt x="447522" y="238544"/>
                  </a:lnTo>
                  <a:lnTo>
                    <a:pt x="394728" y="233172"/>
                  </a:lnTo>
                  <a:lnTo>
                    <a:pt x="342658" y="237959"/>
                  </a:lnTo>
                  <a:lnTo>
                    <a:pt x="293535" y="253492"/>
                  </a:lnTo>
                  <a:lnTo>
                    <a:pt x="248780" y="278828"/>
                  </a:lnTo>
                  <a:lnTo>
                    <a:pt x="209892" y="313016"/>
                  </a:lnTo>
                  <a:lnTo>
                    <a:pt x="178320" y="355092"/>
                  </a:lnTo>
                  <a:lnTo>
                    <a:pt x="216420" y="379476"/>
                  </a:lnTo>
                  <a:lnTo>
                    <a:pt x="250278" y="337400"/>
                  </a:lnTo>
                  <a:lnTo>
                    <a:pt x="293001" y="305752"/>
                  </a:lnTo>
                  <a:lnTo>
                    <a:pt x="341998" y="285826"/>
                  </a:lnTo>
                  <a:lnTo>
                    <a:pt x="394728" y="278892"/>
                  </a:lnTo>
                  <a:lnTo>
                    <a:pt x="448297" y="285826"/>
                  </a:lnTo>
                  <a:lnTo>
                    <a:pt x="497598" y="305752"/>
                  </a:lnTo>
                  <a:lnTo>
                    <a:pt x="540029" y="337400"/>
                  </a:lnTo>
                  <a:lnTo>
                    <a:pt x="573036" y="379476"/>
                  </a:lnTo>
                  <a:lnTo>
                    <a:pt x="612660" y="355092"/>
                  </a:lnTo>
                  <a:close/>
                </a:path>
                <a:path w="791209" h="793114">
                  <a:moveTo>
                    <a:pt x="790968" y="396252"/>
                  </a:moveTo>
                  <a:lnTo>
                    <a:pt x="784339" y="350024"/>
                  </a:lnTo>
                  <a:lnTo>
                    <a:pt x="765441" y="308813"/>
                  </a:lnTo>
                  <a:lnTo>
                    <a:pt x="745248" y="285699"/>
                  </a:lnTo>
                  <a:lnTo>
                    <a:pt x="745248" y="396252"/>
                  </a:lnTo>
                  <a:lnTo>
                    <a:pt x="735914" y="441350"/>
                  </a:lnTo>
                  <a:lnTo>
                    <a:pt x="710577" y="478167"/>
                  </a:lnTo>
                  <a:lnTo>
                    <a:pt x="673227" y="502970"/>
                  </a:lnTo>
                  <a:lnTo>
                    <a:pt x="627888" y="512076"/>
                  </a:lnTo>
                  <a:lnTo>
                    <a:pt x="163068" y="512076"/>
                  </a:lnTo>
                  <a:lnTo>
                    <a:pt x="117729" y="502970"/>
                  </a:lnTo>
                  <a:lnTo>
                    <a:pt x="80391" y="478167"/>
                  </a:lnTo>
                  <a:lnTo>
                    <a:pt x="55054" y="441350"/>
                  </a:lnTo>
                  <a:lnTo>
                    <a:pt x="45720" y="396252"/>
                  </a:lnTo>
                  <a:lnTo>
                    <a:pt x="52108" y="360248"/>
                  </a:lnTo>
                  <a:lnTo>
                    <a:pt x="68199" y="328815"/>
                  </a:lnTo>
                  <a:lnTo>
                    <a:pt x="92875" y="303669"/>
                  </a:lnTo>
                  <a:lnTo>
                    <a:pt x="124968" y="286524"/>
                  </a:lnTo>
                  <a:lnTo>
                    <a:pt x="143256" y="280428"/>
                  </a:lnTo>
                  <a:lnTo>
                    <a:pt x="140208" y="262140"/>
                  </a:lnTo>
                  <a:lnTo>
                    <a:pt x="141732" y="263664"/>
                  </a:lnTo>
                  <a:lnTo>
                    <a:pt x="141224" y="262140"/>
                  </a:lnTo>
                  <a:lnTo>
                    <a:pt x="140208" y="259092"/>
                  </a:lnTo>
                  <a:lnTo>
                    <a:pt x="140208" y="257568"/>
                  </a:lnTo>
                  <a:lnTo>
                    <a:pt x="145592" y="229895"/>
                  </a:lnTo>
                  <a:lnTo>
                    <a:pt x="160401" y="207645"/>
                  </a:lnTo>
                  <a:lnTo>
                    <a:pt x="182651" y="192836"/>
                  </a:lnTo>
                  <a:lnTo>
                    <a:pt x="210312" y="187452"/>
                  </a:lnTo>
                  <a:lnTo>
                    <a:pt x="217678" y="187744"/>
                  </a:lnTo>
                  <a:lnTo>
                    <a:pt x="224599" y="188595"/>
                  </a:lnTo>
                  <a:lnTo>
                    <a:pt x="232397" y="190030"/>
                  </a:lnTo>
                  <a:lnTo>
                    <a:pt x="242316" y="192024"/>
                  </a:lnTo>
                  <a:lnTo>
                    <a:pt x="244398" y="187452"/>
                  </a:lnTo>
                  <a:lnTo>
                    <a:pt x="274154" y="132092"/>
                  </a:lnTo>
                  <a:lnTo>
                    <a:pt x="307225" y="96532"/>
                  </a:lnTo>
                  <a:lnTo>
                    <a:pt x="347383" y="69596"/>
                  </a:lnTo>
                  <a:lnTo>
                    <a:pt x="392887" y="52324"/>
                  </a:lnTo>
                  <a:lnTo>
                    <a:pt x="441960" y="45720"/>
                  </a:lnTo>
                  <a:lnTo>
                    <a:pt x="490004" y="51777"/>
                  </a:lnTo>
                  <a:lnTo>
                    <a:pt x="534009" y="67830"/>
                  </a:lnTo>
                  <a:lnTo>
                    <a:pt x="572770" y="92671"/>
                  </a:lnTo>
                  <a:lnTo>
                    <a:pt x="605053" y="125120"/>
                  </a:lnTo>
                  <a:lnTo>
                    <a:pt x="629627" y="163957"/>
                  </a:lnTo>
                  <a:lnTo>
                    <a:pt x="645261" y="208000"/>
                  </a:lnTo>
                  <a:lnTo>
                    <a:pt x="650748" y="256044"/>
                  </a:lnTo>
                  <a:lnTo>
                    <a:pt x="650748" y="262140"/>
                  </a:lnTo>
                  <a:lnTo>
                    <a:pt x="649224" y="263664"/>
                  </a:lnTo>
                  <a:lnTo>
                    <a:pt x="649224" y="281952"/>
                  </a:lnTo>
                  <a:lnTo>
                    <a:pt x="697445" y="303669"/>
                  </a:lnTo>
                  <a:lnTo>
                    <a:pt x="738644" y="360248"/>
                  </a:lnTo>
                  <a:lnTo>
                    <a:pt x="745248" y="396252"/>
                  </a:lnTo>
                  <a:lnTo>
                    <a:pt x="745248" y="285699"/>
                  </a:lnTo>
                  <a:lnTo>
                    <a:pt x="735672" y="274726"/>
                  </a:lnTo>
                  <a:lnTo>
                    <a:pt x="696480" y="249936"/>
                  </a:lnTo>
                  <a:lnTo>
                    <a:pt x="691515" y="204851"/>
                  </a:lnTo>
                  <a:lnTo>
                    <a:pt x="679107" y="162471"/>
                  </a:lnTo>
                  <a:lnTo>
                    <a:pt x="659955" y="123507"/>
                  </a:lnTo>
                  <a:lnTo>
                    <a:pt x="634746" y="88646"/>
                  </a:lnTo>
                  <a:lnTo>
                    <a:pt x="604164" y="58572"/>
                  </a:lnTo>
                  <a:lnTo>
                    <a:pt x="568909" y="33985"/>
                  </a:lnTo>
                  <a:lnTo>
                    <a:pt x="529666" y="15570"/>
                  </a:lnTo>
                  <a:lnTo>
                    <a:pt x="487121" y="4013"/>
                  </a:lnTo>
                  <a:lnTo>
                    <a:pt x="441960" y="0"/>
                  </a:lnTo>
                  <a:lnTo>
                    <a:pt x="394766" y="4470"/>
                  </a:lnTo>
                  <a:lnTo>
                    <a:pt x="349910" y="17386"/>
                  </a:lnTo>
                  <a:lnTo>
                    <a:pt x="308419" y="38100"/>
                  </a:lnTo>
                  <a:lnTo>
                    <a:pt x="271386" y="65938"/>
                  </a:lnTo>
                  <a:lnTo>
                    <a:pt x="239864" y="100190"/>
                  </a:lnTo>
                  <a:lnTo>
                    <a:pt x="214884" y="140208"/>
                  </a:lnTo>
                  <a:lnTo>
                    <a:pt x="169506" y="147713"/>
                  </a:lnTo>
                  <a:lnTo>
                    <a:pt x="131826" y="170497"/>
                  </a:lnTo>
                  <a:lnTo>
                    <a:pt x="105587" y="205574"/>
                  </a:lnTo>
                  <a:lnTo>
                    <a:pt x="94488" y="249936"/>
                  </a:lnTo>
                  <a:lnTo>
                    <a:pt x="55295" y="274726"/>
                  </a:lnTo>
                  <a:lnTo>
                    <a:pt x="25527" y="308813"/>
                  </a:lnTo>
                  <a:lnTo>
                    <a:pt x="6629" y="350024"/>
                  </a:lnTo>
                  <a:lnTo>
                    <a:pt x="0" y="396252"/>
                  </a:lnTo>
                  <a:lnTo>
                    <a:pt x="5842" y="439534"/>
                  </a:lnTo>
                  <a:lnTo>
                    <a:pt x="22301" y="478434"/>
                  </a:lnTo>
                  <a:lnTo>
                    <a:pt x="47815" y="511314"/>
                  </a:lnTo>
                  <a:lnTo>
                    <a:pt x="80835" y="536562"/>
                  </a:lnTo>
                  <a:lnTo>
                    <a:pt x="119773" y="552602"/>
                  </a:lnTo>
                  <a:lnTo>
                    <a:pt x="163068" y="557796"/>
                  </a:lnTo>
                  <a:lnTo>
                    <a:pt x="233172" y="557796"/>
                  </a:lnTo>
                  <a:lnTo>
                    <a:pt x="233172" y="699528"/>
                  </a:lnTo>
                  <a:lnTo>
                    <a:pt x="182880" y="699528"/>
                  </a:lnTo>
                  <a:lnTo>
                    <a:pt x="172212" y="680567"/>
                  </a:lnTo>
                  <a:lnTo>
                    <a:pt x="156972" y="665619"/>
                  </a:lnTo>
                  <a:lnTo>
                    <a:pt x="140208" y="656805"/>
                  </a:lnTo>
                  <a:lnTo>
                    <a:pt x="140208" y="722388"/>
                  </a:lnTo>
                  <a:lnTo>
                    <a:pt x="138353" y="731100"/>
                  </a:lnTo>
                  <a:lnTo>
                    <a:pt x="133350" y="738390"/>
                  </a:lnTo>
                  <a:lnTo>
                    <a:pt x="126072" y="743381"/>
                  </a:lnTo>
                  <a:lnTo>
                    <a:pt x="117348" y="745248"/>
                  </a:lnTo>
                  <a:lnTo>
                    <a:pt x="108000" y="743381"/>
                  </a:lnTo>
                  <a:lnTo>
                    <a:pt x="100774" y="738390"/>
                  </a:lnTo>
                  <a:lnTo>
                    <a:pt x="96139" y="731100"/>
                  </a:lnTo>
                  <a:lnTo>
                    <a:pt x="94488" y="722388"/>
                  </a:lnTo>
                  <a:lnTo>
                    <a:pt x="96139" y="713663"/>
                  </a:lnTo>
                  <a:lnTo>
                    <a:pt x="100774" y="706386"/>
                  </a:lnTo>
                  <a:lnTo>
                    <a:pt x="108000" y="701382"/>
                  </a:lnTo>
                  <a:lnTo>
                    <a:pt x="117348" y="699528"/>
                  </a:lnTo>
                  <a:lnTo>
                    <a:pt x="126072" y="701382"/>
                  </a:lnTo>
                  <a:lnTo>
                    <a:pt x="133350" y="706386"/>
                  </a:lnTo>
                  <a:lnTo>
                    <a:pt x="138353" y="713663"/>
                  </a:lnTo>
                  <a:lnTo>
                    <a:pt x="140208" y="722388"/>
                  </a:lnTo>
                  <a:lnTo>
                    <a:pt x="140208" y="656805"/>
                  </a:lnTo>
                  <a:lnTo>
                    <a:pt x="138303" y="655802"/>
                  </a:lnTo>
                  <a:lnTo>
                    <a:pt x="117348" y="652284"/>
                  </a:lnTo>
                  <a:lnTo>
                    <a:pt x="90322" y="657872"/>
                  </a:lnTo>
                  <a:lnTo>
                    <a:pt x="68008" y="673049"/>
                  </a:lnTo>
                  <a:lnTo>
                    <a:pt x="52844" y="695350"/>
                  </a:lnTo>
                  <a:lnTo>
                    <a:pt x="47244" y="722388"/>
                  </a:lnTo>
                  <a:lnTo>
                    <a:pt x="52844" y="749414"/>
                  </a:lnTo>
                  <a:lnTo>
                    <a:pt x="68008" y="771728"/>
                  </a:lnTo>
                  <a:lnTo>
                    <a:pt x="90322" y="786892"/>
                  </a:lnTo>
                  <a:lnTo>
                    <a:pt x="117348" y="792492"/>
                  </a:lnTo>
                  <a:lnTo>
                    <a:pt x="138303" y="789178"/>
                  </a:lnTo>
                  <a:lnTo>
                    <a:pt x="156972" y="779729"/>
                  </a:lnTo>
                  <a:lnTo>
                    <a:pt x="172212" y="764844"/>
                  </a:lnTo>
                  <a:lnTo>
                    <a:pt x="182880" y="745248"/>
                  </a:lnTo>
                  <a:lnTo>
                    <a:pt x="278892" y="745248"/>
                  </a:lnTo>
                  <a:lnTo>
                    <a:pt x="278892" y="557796"/>
                  </a:lnTo>
                  <a:lnTo>
                    <a:pt x="371856" y="557796"/>
                  </a:lnTo>
                  <a:lnTo>
                    <a:pt x="371856" y="656856"/>
                  </a:lnTo>
                  <a:lnTo>
                    <a:pt x="353148" y="666877"/>
                  </a:lnTo>
                  <a:lnTo>
                    <a:pt x="338709" y="682193"/>
                  </a:lnTo>
                  <a:lnTo>
                    <a:pt x="329425" y="701217"/>
                  </a:lnTo>
                  <a:lnTo>
                    <a:pt x="326136" y="722388"/>
                  </a:lnTo>
                  <a:lnTo>
                    <a:pt x="331495" y="749414"/>
                  </a:lnTo>
                  <a:lnTo>
                    <a:pt x="346138" y="771728"/>
                  </a:lnTo>
                  <a:lnTo>
                    <a:pt x="367931" y="786892"/>
                  </a:lnTo>
                  <a:lnTo>
                    <a:pt x="394716" y="792492"/>
                  </a:lnTo>
                  <a:lnTo>
                    <a:pt x="422389" y="786892"/>
                  </a:lnTo>
                  <a:lnTo>
                    <a:pt x="444627" y="771728"/>
                  </a:lnTo>
                  <a:lnTo>
                    <a:pt x="459447" y="749414"/>
                  </a:lnTo>
                  <a:lnTo>
                    <a:pt x="460273" y="745248"/>
                  </a:lnTo>
                  <a:lnTo>
                    <a:pt x="464820" y="722388"/>
                  </a:lnTo>
                  <a:lnTo>
                    <a:pt x="461543" y="701217"/>
                  </a:lnTo>
                  <a:lnTo>
                    <a:pt x="460717" y="699528"/>
                  </a:lnTo>
                  <a:lnTo>
                    <a:pt x="452247" y="682193"/>
                  </a:lnTo>
                  <a:lnTo>
                    <a:pt x="437819" y="666877"/>
                  </a:lnTo>
                  <a:lnTo>
                    <a:pt x="419100" y="656856"/>
                  </a:lnTo>
                  <a:lnTo>
                    <a:pt x="419100" y="722388"/>
                  </a:lnTo>
                  <a:lnTo>
                    <a:pt x="417220" y="731100"/>
                  </a:lnTo>
                  <a:lnTo>
                    <a:pt x="412051" y="738390"/>
                  </a:lnTo>
                  <a:lnTo>
                    <a:pt x="404317" y="743381"/>
                  </a:lnTo>
                  <a:lnTo>
                    <a:pt x="394716" y="745248"/>
                  </a:lnTo>
                  <a:lnTo>
                    <a:pt x="386003" y="743381"/>
                  </a:lnTo>
                  <a:lnTo>
                    <a:pt x="378714" y="738390"/>
                  </a:lnTo>
                  <a:lnTo>
                    <a:pt x="373722" y="731100"/>
                  </a:lnTo>
                  <a:lnTo>
                    <a:pt x="371856" y="722388"/>
                  </a:lnTo>
                  <a:lnTo>
                    <a:pt x="373722" y="713663"/>
                  </a:lnTo>
                  <a:lnTo>
                    <a:pt x="378714" y="706386"/>
                  </a:lnTo>
                  <a:lnTo>
                    <a:pt x="386003" y="701382"/>
                  </a:lnTo>
                  <a:lnTo>
                    <a:pt x="394716" y="699528"/>
                  </a:lnTo>
                  <a:lnTo>
                    <a:pt x="404317" y="701382"/>
                  </a:lnTo>
                  <a:lnTo>
                    <a:pt x="412051" y="706386"/>
                  </a:lnTo>
                  <a:lnTo>
                    <a:pt x="417220" y="713663"/>
                  </a:lnTo>
                  <a:lnTo>
                    <a:pt x="419100" y="722388"/>
                  </a:lnTo>
                  <a:lnTo>
                    <a:pt x="419100" y="656856"/>
                  </a:lnTo>
                  <a:lnTo>
                    <a:pt x="419100" y="557796"/>
                  </a:lnTo>
                  <a:lnTo>
                    <a:pt x="512064" y="557796"/>
                  </a:lnTo>
                  <a:lnTo>
                    <a:pt x="512064" y="745248"/>
                  </a:lnTo>
                  <a:lnTo>
                    <a:pt x="608076" y="745248"/>
                  </a:lnTo>
                  <a:lnTo>
                    <a:pt x="618744" y="764197"/>
                  </a:lnTo>
                  <a:lnTo>
                    <a:pt x="633984" y="779157"/>
                  </a:lnTo>
                  <a:lnTo>
                    <a:pt x="652653" y="788962"/>
                  </a:lnTo>
                  <a:lnTo>
                    <a:pt x="673608" y="792492"/>
                  </a:lnTo>
                  <a:lnTo>
                    <a:pt x="700646" y="786892"/>
                  </a:lnTo>
                  <a:lnTo>
                    <a:pt x="722960" y="771728"/>
                  </a:lnTo>
                  <a:lnTo>
                    <a:pt x="738124" y="749414"/>
                  </a:lnTo>
                  <a:lnTo>
                    <a:pt x="743724" y="722388"/>
                  </a:lnTo>
                  <a:lnTo>
                    <a:pt x="738124" y="695350"/>
                  </a:lnTo>
                  <a:lnTo>
                    <a:pt x="722960" y="673049"/>
                  </a:lnTo>
                  <a:lnTo>
                    <a:pt x="700646" y="657872"/>
                  </a:lnTo>
                  <a:lnTo>
                    <a:pt x="696480" y="657021"/>
                  </a:lnTo>
                  <a:lnTo>
                    <a:pt x="696480" y="722388"/>
                  </a:lnTo>
                  <a:lnTo>
                    <a:pt x="694829" y="731100"/>
                  </a:lnTo>
                  <a:lnTo>
                    <a:pt x="690181" y="738390"/>
                  </a:lnTo>
                  <a:lnTo>
                    <a:pt x="682967" y="743381"/>
                  </a:lnTo>
                  <a:lnTo>
                    <a:pt x="673608" y="745248"/>
                  </a:lnTo>
                  <a:lnTo>
                    <a:pt x="664895" y="743381"/>
                  </a:lnTo>
                  <a:lnTo>
                    <a:pt x="657606" y="738390"/>
                  </a:lnTo>
                  <a:lnTo>
                    <a:pt x="652614" y="731100"/>
                  </a:lnTo>
                  <a:lnTo>
                    <a:pt x="650748" y="722388"/>
                  </a:lnTo>
                  <a:lnTo>
                    <a:pt x="652614" y="713663"/>
                  </a:lnTo>
                  <a:lnTo>
                    <a:pt x="657606" y="706386"/>
                  </a:lnTo>
                  <a:lnTo>
                    <a:pt x="664895" y="701382"/>
                  </a:lnTo>
                  <a:lnTo>
                    <a:pt x="673608" y="699528"/>
                  </a:lnTo>
                  <a:lnTo>
                    <a:pt x="682967" y="701382"/>
                  </a:lnTo>
                  <a:lnTo>
                    <a:pt x="690181" y="706386"/>
                  </a:lnTo>
                  <a:lnTo>
                    <a:pt x="694829" y="713663"/>
                  </a:lnTo>
                  <a:lnTo>
                    <a:pt x="696480" y="722388"/>
                  </a:lnTo>
                  <a:lnTo>
                    <a:pt x="696480" y="657021"/>
                  </a:lnTo>
                  <a:lnTo>
                    <a:pt x="673608" y="652284"/>
                  </a:lnTo>
                  <a:lnTo>
                    <a:pt x="652653" y="655802"/>
                  </a:lnTo>
                  <a:lnTo>
                    <a:pt x="633984" y="665619"/>
                  </a:lnTo>
                  <a:lnTo>
                    <a:pt x="618744" y="680567"/>
                  </a:lnTo>
                  <a:lnTo>
                    <a:pt x="608076" y="699528"/>
                  </a:lnTo>
                  <a:lnTo>
                    <a:pt x="557784" y="699528"/>
                  </a:lnTo>
                  <a:lnTo>
                    <a:pt x="557784" y="557796"/>
                  </a:lnTo>
                  <a:lnTo>
                    <a:pt x="627888" y="557796"/>
                  </a:lnTo>
                  <a:lnTo>
                    <a:pt x="671195" y="552602"/>
                  </a:lnTo>
                  <a:lnTo>
                    <a:pt x="710133" y="536562"/>
                  </a:lnTo>
                  <a:lnTo>
                    <a:pt x="742149" y="512076"/>
                  </a:lnTo>
                  <a:lnTo>
                    <a:pt x="743153" y="511314"/>
                  </a:lnTo>
                  <a:lnTo>
                    <a:pt x="768667" y="478434"/>
                  </a:lnTo>
                  <a:lnTo>
                    <a:pt x="785126" y="439534"/>
                  </a:lnTo>
                  <a:lnTo>
                    <a:pt x="790968" y="396252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55619" y="3598163"/>
              <a:ext cx="3878579" cy="218541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84135" y="4792979"/>
              <a:ext cx="225552" cy="6858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958571" y="4350524"/>
              <a:ext cx="676910" cy="589280"/>
            </a:xfrm>
            <a:custGeom>
              <a:avLst/>
              <a:gdLst/>
              <a:ahLst/>
              <a:cxnLst/>
              <a:rect l="l" t="t" r="r" b="b"/>
              <a:pathLst>
                <a:path w="676909" h="589279">
                  <a:moveTo>
                    <a:pt x="79248" y="149860"/>
                  </a:moveTo>
                  <a:lnTo>
                    <a:pt x="78536" y="142252"/>
                  </a:lnTo>
                  <a:lnTo>
                    <a:pt x="74676" y="135953"/>
                  </a:lnTo>
                  <a:lnTo>
                    <a:pt x="68541" y="131635"/>
                  </a:lnTo>
                  <a:lnTo>
                    <a:pt x="60960" y="130048"/>
                  </a:lnTo>
                  <a:lnTo>
                    <a:pt x="19812" y="130048"/>
                  </a:lnTo>
                  <a:lnTo>
                    <a:pt x="12217" y="131635"/>
                  </a:lnTo>
                  <a:lnTo>
                    <a:pt x="5905" y="135953"/>
                  </a:lnTo>
                  <a:lnTo>
                    <a:pt x="1600" y="142252"/>
                  </a:lnTo>
                  <a:lnTo>
                    <a:pt x="0" y="149860"/>
                  </a:lnTo>
                  <a:lnTo>
                    <a:pt x="2247" y="157238"/>
                  </a:lnTo>
                  <a:lnTo>
                    <a:pt x="6477" y="163195"/>
                  </a:lnTo>
                  <a:lnTo>
                    <a:pt x="12433" y="167424"/>
                  </a:lnTo>
                  <a:lnTo>
                    <a:pt x="19812" y="169672"/>
                  </a:lnTo>
                  <a:lnTo>
                    <a:pt x="59436" y="169672"/>
                  </a:lnTo>
                  <a:lnTo>
                    <a:pt x="67043" y="168287"/>
                  </a:lnTo>
                  <a:lnTo>
                    <a:pt x="73342" y="164338"/>
                  </a:lnTo>
                  <a:lnTo>
                    <a:pt x="77660" y="158089"/>
                  </a:lnTo>
                  <a:lnTo>
                    <a:pt x="79248" y="149860"/>
                  </a:lnTo>
                  <a:close/>
                </a:path>
                <a:path w="676909" h="589279">
                  <a:moveTo>
                    <a:pt x="91948" y="257721"/>
                  </a:moveTo>
                  <a:lnTo>
                    <a:pt x="89928" y="250431"/>
                  </a:lnTo>
                  <a:lnTo>
                    <a:pt x="84353" y="244741"/>
                  </a:lnTo>
                  <a:lnTo>
                    <a:pt x="77355" y="241477"/>
                  </a:lnTo>
                  <a:lnTo>
                    <a:pt x="69773" y="240792"/>
                  </a:lnTo>
                  <a:lnTo>
                    <a:pt x="62496" y="242811"/>
                  </a:lnTo>
                  <a:lnTo>
                    <a:pt x="27444" y="262623"/>
                  </a:lnTo>
                  <a:lnTo>
                    <a:pt x="21742" y="268198"/>
                  </a:lnTo>
                  <a:lnTo>
                    <a:pt x="18491" y="275196"/>
                  </a:lnTo>
                  <a:lnTo>
                    <a:pt x="17792" y="282778"/>
                  </a:lnTo>
                  <a:lnTo>
                    <a:pt x="19824" y="290055"/>
                  </a:lnTo>
                  <a:lnTo>
                    <a:pt x="25387" y="295757"/>
                  </a:lnTo>
                  <a:lnTo>
                    <a:pt x="32397" y="299008"/>
                  </a:lnTo>
                  <a:lnTo>
                    <a:pt x="39966" y="299707"/>
                  </a:lnTo>
                  <a:lnTo>
                    <a:pt x="47256" y="297675"/>
                  </a:lnTo>
                  <a:lnTo>
                    <a:pt x="82308" y="277863"/>
                  </a:lnTo>
                  <a:lnTo>
                    <a:pt x="87998" y="272300"/>
                  </a:lnTo>
                  <a:lnTo>
                    <a:pt x="91262" y="265290"/>
                  </a:lnTo>
                  <a:lnTo>
                    <a:pt x="91948" y="257721"/>
                  </a:lnTo>
                  <a:close/>
                </a:path>
                <a:path w="676909" h="589279">
                  <a:moveTo>
                    <a:pt x="91948" y="41338"/>
                  </a:moveTo>
                  <a:lnTo>
                    <a:pt x="47256" y="2032"/>
                  </a:lnTo>
                  <a:lnTo>
                    <a:pt x="39966" y="0"/>
                  </a:lnTo>
                  <a:lnTo>
                    <a:pt x="32397" y="698"/>
                  </a:lnTo>
                  <a:lnTo>
                    <a:pt x="25387" y="3949"/>
                  </a:lnTo>
                  <a:lnTo>
                    <a:pt x="19824" y="9652"/>
                  </a:lnTo>
                  <a:lnTo>
                    <a:pt x="17792" y="16903"/>
                  </a:lnTo>
                  <a:lnTo>
                    <a:pt x="18491" y="24320"/>
                  </a:lnTo>
                  <a:lnTo>
                    <a:pt x="21742" y="30861"/>
                  </a:lnTo>
                  <a:lnTo>
                    <a:pt x="27444" y="35560"/>
                  </a:lnTo>
                  <a:lnTo>
                    <a:pt x="62496" y="55372"/>
                  </a:lnTo>
                  <a:lnTo>
                    <a:pt x="69773" y="58267"/>
                  </a:lnTo>
                  <a:lnTo>
                    <a:pt x="77355" y="58039"/>
                  </a:lnTo>
                  <a:lnTo>
                    <a:pt x="84353" y="54940"/>
                  </a:lnTo>
                  <a:lnTo>
                    <a:pt x="89928" y="49276"/>
                  </a:lnTo>
                  <a:lnTo>
                    <a:pt x="91948" y="41338"/>
                  </a:lnTo>
                  <a:close/>
                </a:path>
                <a:path w="676909" h="589279">
                  <a:moveTo>
                    <a:pt x="411492" y="549135"/>
                  </a:moveTo>
                  <a:lnTo>
                    <a:pt x="266700" y="549135"/>
                  </a:lnTo>
                  <a:lnTo>
                    <a:pt x="269684" y="564972"/>
                  </a:lnTo>
                  <a:lnTo>
                    <a:pt x="277939" y="577519"/>
                  </a:lnTo>
                  <a:lnTo>
                    <a:pt x="290499" y="585787"/>
                  </a:lnTo>
                  <a:lnTo>
                    <a:pt x="306336" y="588759"/>
                  </a:lnTo>
                  <a:lnTo>
                    <a:pt x="371868" y="588759"/>
                  </a:lnTo>
                  <a:lnTo>
                    <a:pt x="387692" y="585812"/>
                  </a:lnTo>
                  <a:lnTo>
                    <a:pt x="400253" y="577710"/>
                  </a:lnTo>
                  <a:lnTo>
                    <a:pt x="408508" y="565619"/>
                  </a:lnTo>
                  <a:lnTo>
                    <a:pt x="411492" y="550659"/>
                  </a:lnTo>
                  <a:lnTo>
                    <a:pt x="411492" y="549135"/>
                  </a:lnTo>
                  <a:close/>
                </a:path>
                <a:path w="676909" h="589279">
                  <a:moveTo>
                    <a:pt x="659726" y="282778"/>
                  </a:moveTo>
                  <a:lnTo>
                    <a:pt x="615708" y="244335"/>
                  </a:lnTo>
                  <a:lnTo>
                    <a:pt x="607555" y="241439"/>
                  </a:lnTo>
                  <a:lnTo>
                    <a:pt x="599706" y="241668"/>
                  </a:lnTo>
                  <a:lnTo>
                    <a:pt x="592988" y="244767"/>
                  </a:lnTo>
                  <a:lnTo>
                    <a:pt x="588276" y="250431"/>
                  </a:lnTo>
                  <a:lnTo>
                    <a:pt x="585393" y="257721"/>
                  </a:lnTo>
                  <a:lnTo>
                    <a:pt x="585800" y="265290"/>
                  </a:lnTo>
                  <a:lnTo>
                    <a:pt x="589343" y="272300"/>
                  </a:lnTo>
                  <a:lnTo>
                    <a:pt x="595896" y="277863"/>
                  </a:lnTo>
                  <a:lnTo>
                    <a:pt x="629424" y="297675"/>
                  </a:lnTo>
                  <a:lnTo>
                    <a:pt x="637565" y="299707"/>
                  </a:lnTo>
                  <a:lnTo>
                    <a:pt x="645426" y="299008"/>
                  </a:lnTo>
                  <a:lnTo>
                    <a:pt x="652132" y="295757"/>
                  </a:lnTo>
                  <a:lnTo>
                    <a:pt x="656856" y="290055"/>
                  </a:lnTo>
                  <a:lnTo>
                    <a:pt x="659726" y="282778"/>
                  </a:lnTo>
                  <a:close/>
                </a:path>
                <a:path w="676909" h="589279">
                  <a:moveTo>
                    <a:pt x="659726" y="16903"/>
                  </a:moveTo>
                  <a:lnTo>
                    <a:pt x="656856" y="9639"/>
                  </a:lnTo>
                  <a:lnTo>
                    <a:pt x="652132" y="3949"/>
                  </a:lnTo>
                  <a:lnTo>
                    <a:pt x="645426" y="685"/>
                  </a:lnTo>
                  <a:lnTo>
                    <a:pt x="637565" y="0"/>
                  </a:lnTo>
                  <a:lnTo>
                    <a:pt x="629424" y="2019"/>
                  </a:lnTo>
                  <a:lnTo>
                    <a:pt x="595896" y="21831"/>
                  </a:lnTo>
                  <a:lnTo>
                    <a:pt x="589343" y="27190"/>
                  </a:lnTo>
                  <a:lnTo>
                    <a:pt x="585800" y="33832"/>
                  </a:lnTo>
                  <a:lnTo>
                    <a:pt x="585393" y="41338"/>
                  </a:lnTo>
                  <a:lnTo>
                    <a:pt x="588276" y="49263"/>
                  </a:lnTo>
                  <a:lnTo>
                    <a:pt x="592988" y="54940"/>
                  </a:lnTo>
                  <a:lnTo>
                    <a:pt x="599706" y="58026"/>
                  </a:lnTo>
                  <a:lnTo>
                    <a:pt x="607555" y="58267"/>
                  </a:lnTo>
                  <a:lnTo>
                    <a:pt x="615708" y="55359"/>
                  </a:lnTo>
                  <a:lnTo>
                    <a:pt x="649236" y="35547"/>
                  </a:lnTo>
                  <a:lnTo>
                    <a:pt x="655777" y="30861"/>
                  </a:lnTo>
                  <a:lnTo>
                    <a:pt x="659333" y="24307"/>
                  </a:lnTo>
                  <a:lnTo>
                    <a:pt x="659726" y="16903"/>
                  </a:lnTo>
                  <a:close/>
                </a:path>
                <a:path w="676909" h="589279">
                  <a:moveTo>
                    <a:pt x="676668" y="148323"/>
                  </a:moveTo>
                  <a:lnTo>
                    <a:pt x="675309" y="141617"/>
                  </a:lnTo>
                  <a:lnTo>
                    <a:pt x="671525" y="135750"/>
                  </a:lnTo>
                  <a:lnTo>
                    <a:pt x="665734" y="131610"/>
                  </a:lnTo>
                  <a:lnTo>
                    <a:pt x="658380" y="130035"/>
                  </a:lnTo>
                  <a:lnTo>
                    <a:pt x="618756" y="130035"/>
                  </a:lnTo>
                  <a:lnTo>
                    <a:pt x="611136" y="131394"/>
                  </a:lnTo>
                  <a:lnTo>
                    <a:pt x="604659" y="135178"/>
                  </a:lnTo>
                  <a:lnTo>
                    <a:pt x="599897" y="140970"/>
                  </a:lnTo>
                  <a:lnTo>
                    <a:pt x="597420" y="148323"/>
                  </a:lnTo>
                  <a:lnTo>
                    <a:pt x="599008" y="155943"/>
                  </a:lnTo>
                  <a:lnTo>
                    <a:pt x="603326" y="162420"/>
                  </a:lnTo>
                  <a:lnTo>
                    <a:pt x="609625" y="167182"/>
                  </a:lnTo>
                  <a:lnTo>
                    <a:pt x="617232" y="169659"/>
                  </a:lnTo>
                  <a:lnTo>
                    <a:pt x="658380" y="169659"/>
                  </a:lnTo>
                  <a:lnTo>
                    <a:pt x="665949" y="167182"/>
                  </a:lnTo>
                  <a:lnTo>
                    <a:pt x="672096" y="162420"/>
                  </a:lnTo>
                  <a:lnTo>
                    <a:pt x="675944" y="155943"/>
                  </a:lnTo>
                  <a:lnTo>
                    <a:pt x="676668" y="148323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16723" y="4558283"/>
              <a:ext cx="67055" cy="65531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7275195" y="4396739"/>
              <a:ext cx="45085" cy="93345"/>
            </a:xfrm>
            <a:custGeom>
              <a:avLst/>
              <a:gdLst/>
              <a:ahLst/>
              <a:cxnLst/>
              <a:rect l="l" t="t" r="r" b="b"/>
              <a:pathLst>
                <a:path w="45084" h="93345">
                  <a:moveTo>
                    <a:pt x="21717" y="92964"/>
                  </a:moveTo>
                  <a:lnTo>
                    <a:pt x="17145" y="88392"/>
                  </a:lnTo>
                  <a:lnTo>
                    <a:pt x="4286" y="69080"/>
                  </a:lnTo>
                  <a:lnTo>
                    <a:pt x="0" y="47053"/>
                  </a:lnTo>
                  <a:lnTo>
                    <a:pt x="4286" y="24741"/>
                  </a:lnTo>
                  <a:lnTo>
                    <a:pt x="17145" y="4572"/>
                  </a:lnTo>
                  <a:lnTo>
                    <a:pt x="21717" y="0"/>
                  </a:lnTo>
                  <a:lnTo>
                    <a:pt x="26289" y="4572"/>
                  </a:lnTo>
                  <a:lnTo>
                    <a:pt x="40005" y="24741"/>
                  </a:lnTo>
                  <a:lnTo>
                    <a:pt x="44577" y="47053"/>
                  </a:lnTo>
                  <a:lnTo>
                    <a:pt x="40005" y="69080"/>
                  </a:lnTo>
                  <a:lnTo>
                    <a:pt x="26289" y="88392"/>
                  </a:lnTo>
                  <a:lnTo>
                    <a:pt x="21717" y="92964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11567" y="4558283"/>
              <a:ext cx="65531" cy="65531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7065264" y="4271771"/>
              <a:ext cx="463550" cy="483234"/>
            </a:xfrm>
            <a:custGeom>
              <a:avLst/>
              <a:gdLst/>
              <a:ahLst/>
              <a:cxnLst/>
              <a:rect l="l" t="t" r="r" b="b"/>
              <a:pathLst>
                <a:path w="463550" h="483235">
                  <a:moveTo>
                    <a:pt x="344424" y="483108"/>
                  </a:moveTo>
                  <a:lnTo>
                    <a:pt x="251460" y="483108"/>
                  </a:lnTo>
                  <a:lnTo>
                    <a:pt x="251460" y="391667"/>
                  </a:lnTo>
                  <a:lnTo>
                    <a:pt x="259080" y="391667"/>
                  </a:lnTo>
                  <a:lnTo>
                    <a:pt x="297703" y="383928"/>
                  </a:lnTo>
                  <a:lnTo>
                    <a:pt x="329184" y="362902"/>
                  </a:lnTo>
                  <a:lnTo>
                    <a:pt x="350377" y="331874"/>
                  </a:lnTo>
                  <a:lnTo>
                    <a:pt x="358140" y="294132"/>
                  </a:lnTo>
                  <a:lnTo>
                    <a:pt x="358140" y="268224"/>
                  </a:lnTo>
                  <a:lnTo>
                    <a:pt x="356544" y="259984"/>
                  </a:lnTo>
                  <a:lnTo>
                    <a:pt x="352234" y="253746"/>
                  </a:lnTo>
                  <a:lnTo>
                    <a:pt x="345924" y="249793"/>
                  </a:lnTo>
                  <a:lnTo>
                    <a:pt x="338328" y="248411"/>
                  </a:lnTo>
                  <a:lnTo>
                    <a:pt x="312420" y="248411"/>
                  </a:lnTo>
                  <a:lnTo>
                    <a:pt x="295822" y="249578"/>
                  </a:lnTo>
                  <a:lnTo>
                    <a:pt x="280225" y="253174"/>
                  </a:lnTo>
                  <a:lnTo>
                    <a:pt x="265485" y="259341"/>
                  </a:lnTo>
                  <a:lnTo>
                    <a:pt x="251460" y="268224"/>
                  </a:lnTo>
                  <a:lnTo>
                    <a:pt x="251460" y="252983"/>
                  </a:lnTo>
                  <a:lnTo>
                    <a:pt x="265176" y="240792"/>
                  </a:lnTo>
                  <a:lnTo>
                    <a:pt x="286607" y="208407"/>
                  </a:lnTo>
                  <a:lnTo>
                    <a:pt x="293751" y="171450"/>
                  </a:lnTo>
                  <a:lnTo>
                    <a:pt x="286607" y="134493"/>
                  </a:lnTo>
                  <a:lnTo>
                    <a:pt x="265176" y="102108"/>
                  </a:lnTo>
                  <a:lnTo>
                    <a:pt x="246888" y="83820"/>
                  </a:lnTo>
                  <a:lnTo>
                    <a:pt x="239577" y="79533"/>
                  </a:lnTo>
                  <a:lnTo>
                    <a:pt x="231838" y="78105"/>
                  </a:lnTo>
                  <a:lnTo>
                    <a:pt x="224385" y="79533"/>
                  </a:lnTo>
                  <a:lnTo>
                    <a:pt x="217932" y="83820"/>
                  </a:lnTo>
                  <a:lnTo>
                    <a:pt x="199644" y="102108"/>
                  </a:lnTo>
                  <a:lnTo>
                    <a:pt x="177355" y="134493"/>
                  </a:lnTo>
                  <a:lnTo>
                    <a:pt x="169926" y="171450"/>
                  </a:lnTo>
                  <a:lnTo>
                    <a:pt x="177355" y="208407"/>
                  </a:lnTo>
                  <a:lnTo>
                    <a:pt x="199644" y="240792"/>
                  </a:lnTo>
                  <a:lnTo>
                    <a:pt x="211836" y="252983"/>
                  </a:lnTo>
                  <a:lnTo>
                    <a:pt x="211836" y="268224"/>
                  </a:lnTo>
                  <a:lnTo>
                    <a:pt x="198477" y="259341"/>
                  </a:lnTo>
                  <a:lnTo>
                    <a:pt x="183832" y="253174"/>
                  </a:lnTo>
                  <a:lnTo>
                    <a:pt x="168330" y="249578"/>
                  </a:lnTo>
                  <a:lnTo>
                    <a:pt x="152400" y="248411"/>
                  </a:lnTo>
                  <a:lnTo>
                    <a:pt x="126492" y="248411"/>
                  </a:lnTo>
                  <a:lnTo>
                    <a:pt x="118895" y="249793"/>
                  </a:lnTo>
                  <a:lnTo>
                    <a:pt x="112585" y="253746"/>
                  </a:lnTo>
                  <a:lnTo>
                    <a:pt x="108275" y="259984"/>
                  </a:lnTo>
                  <a:lnTo>
                    <a:pt x="106680" y="268224"/>
                  </a:lnTo>
                  <a:lnTo>
                    <a:pt x="106680" y="294132"/>
                  </a:lnTo>
                  <a:lnTo>
                    <a:pt x="114442" y="331874"/>
                  </a:lnTo>
                  <a:lnTo>
                    <a:pt x="135636" y="362902"/>
                  </a:lnTo>
                  <a:lnTo>
                    <a:pt x="167116" y="383928"/>
                  </a:lnTo>
                  <a:lnTo>
                    <a:pt x="205740" y="391667"/>
                  </a:lnTo>
                  <a:lnTo>
                    <a:pt x="211836" y="391667"/>
                  </a:lnTo>
                  <a:lnTo>
                    <a:pt x="211836" y="483108"/>
                  </a:lnTo>
                  <a:lnTo>
                    <a:pt x="118872" y="483108"/>
                  </a:lnTo>
                  <a:lnTo>
                    <a:pt x="115228" y="459509"/>
                  </a:lnTo>
                  <a:lnTo>
                    <a:pt x="106870" y="437197"/>
                  </a:lnTo>
                  <a:lnTo>
                    <a:pt x="94226" y="416885"/>
                  </a:lnTo>
                  <a:lnTo>
                    <a:pt x="77724" y="399288"/>
                  </a:lnTo>
                  <a:lnTo>
                    <a:pt x="45005" y="363188"/>
                  </a:lnTo>
                  <a:lnTo>
                    <a:pt x="20574" y="321945"/>
                  </a:lnTo>
                  <a:lnTo>
                    <a:pt x="5286" y="276701"/>
                  </a:lnTo>
                  <a:lnTo>
                    <a:pt x="0" y="228600"/>
                  </a:lnTo>
                  <a:lnTo>
                    <a:pt x="4702" y="182460"/>
                  </a:lnTo>
                  <a:lnTo>
                    <a:pt x="18192" y="139517"/>
                  </a:lnTo>
                  <a:lnTo>
                    <a:pt x="39540" y="100682"/>
                  </a:lnTo>
                  <a:lnTo>
                    <a:pt x="67818" y="66865"/>
                  </a:lnTo>
                  <a:lnTo>
                    <a:pt x="102096" y="38978"/>
                  </a:lnTo>
                  <a:lnTo>
                    <a:pt x="141446" y="17930"/>
                  </a:lnTo>
                  <a:lnTo>
                    <a:pt x="184939" y="4634"/>
                  </a:lnTo>
                  <a:lnTo>
                    <a:pt x="231648" y="0"/>
                  </a:lnTo>
                  <a:lnTo>
                    <a:pt x="280868" y="5286"/>
                  </a:lnTo>
                  <a:lnTo>
                    <a:pt x="327088" y="20574"/>
                  </a:lnTo>
                  <a:lnTo>
                    <a:pt x="369022" y="45005"/>
                  </a:lnTo>
                  <a:lnTo>
                    <a:pt x="405384" y="77724"/>
                  </a:lnTo>
                  <a:lnTo>
                    <a:pt x="432973" y="115231"/>
                  </a:lnTo>
                  <a:lnTo>
                    <a:pt x="451794" y="156043"/>
                  </a:lnTo>
                  <a:lnTo>
                    <a:pt x="461935" y="198890"/>
                  </a:lnTo>
                  <a:lnTo>
                    <a:pt x="463486" y="242506"/>
                  </a:lnTo>
                  <a:lnTo>
                    <a:pt x="456536" y="285622"/>
                  </a:lnTo>
                  <a:lnTo>
                    <a:pt x="441174" y="326969"/>
                  </a:lnTo>
                  <a:lnTo>
                    <a:pt x="417489" y="365280"/>
                  </a:lnTo>
                  <a:lnTo>
                    <a:pt x="385572" y="399288"/>
                  </a:lnTo>
                  <a:lnTo>
                    <a:pt x="369284" y="416885"/>
                  </a:lnTo>
                  <a:lnTo>
                    <a:pt x="356997" y="437197"/>
                  </a:lnTo>
                  <a:lnTo>
                    <a:pt x="348710" y="459509"/>
                  </a:lnTo>
                  <a:lnTo>
                    <a:pt x="344424" y="483108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20111" y="4288535"/>
              <a:ext cx="801624" cy="801623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531360" y="2593335"/>
            <a:ext cx="2080895" cy="5645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r" marR="5715">
              <a:lnSpc>
                <a:spcPct val="100000"/>
              </a:lnSpc>
              <a:spcBef>
                <a:spcPts val="120"/>
              </a:spcBef>
            </a:pPr>
            <a:r>
              <a:rPr dirty="0" sz="1300" b="1">
                <a:solidFill>
                  <a:srgbClr val="033D5D"/>
                </a:solidFill>
                <a:latin typeface="Carlito"/>
                <a:cs typeface="Carlito"/>
              </a:rPr>
              <a:t>Fit</a:t>
            </a:r>
            <a:r>
              <a:rPr dirty="0" sz="1300" spc="10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300" b="1">
                <a:solidFill>
                  <a:srgbClr val="033D5D"/>
                </a:solidFill>
                <a:latin typeface="Carlito"/>
                <a:cs typeface="Carlito"/>
              </a:rPr>
              <a:t>your</a:t>
            </a:r>
            <a:r>
              <a:rPr dirty="0" sz="1300" spc="20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300" b="1">
                <a:solidFill>
                  <a:srgbClr val="033D5D"/>
                </a:solidFill>
                <a:latin typeface="Carlito"/>
                <a:cs typeface="Carlito"/>
              </a:rPr>
              <a:t>project</a:t>
            </a:r>
            <a:r>
              <a:rPr dirty="0" sz="1300" spc="10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300" b="1">
                <a:solidFill>
                  <a:srgbClr val="033D5D"/>
                </a:solidFill>
                <a:latin typeface="Carlito"/>
                <a:cs typeface="Carlito"/>
              </a:rPr>
              <a:t>size</a:t>
            </a:r>
            <a:r>
              <a:rPr dirty="0" sz="1300" spc="10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300" spc="-20" b="1">
                <a:solidFill>
                  <a:srgbClr val="033D5D"/>
                </a:solidFill>
                <a:latin typeface="Carlito"/>
                <a:cs typeface="Carlito"/>
              </a:rPr>
              <a:t>needs</a:t>
            </a:r>
            <a:endParaRPr sz="1300">
              <a:latin typeface="Carlito"/>
              <a:cs typeface="Carlito"/>
            </a:endParaRPr>
          </a:p>
          <a:p>
            <a:pPr algn="r" marR="5080">
              <a:lnSpc>
                <a:spcPct val="100000"/>
              </a:lnSpc>
              <a:spcBef>
                <a:spcPts val="20"/>
              </a:spcBef>
            </a:pP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Different</a:t>
            </a:r>
            <a:r>
              <a:rPr dirty="0" sz="1100" spc="-5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capacity</a:t>
            </a:r>
            <a:r>
              <a:rPr dirty="0" sz="1100" spc="-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licenses</a:t>
            </a:r>
            <a:r>
              <a:rPr dirty="0" sz="1100" spc="-5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available:</a:t>
            </a:r>
            <a:endParaRPr sz="1100">
              <a:latin typeface="Carlito"/>
              <a:cs typeface="Carlito"/>
            </a:endParaRPr>
          </a:p>
          <a:p>
            <a:pPr marL="1169035">
              <a:lnSpc>
                <a:spcPct val="100000"/>
              </a:lnSpc>
            </a:pP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XXS, S,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M,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and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50">
                <a:solidFill>
                  <a:srgbClr val="333333"/>
                </a:solidFill>
                <a:latin typeface="Carlito"/>
                <a:cs typeface="Carlito"/>
              </a:rPr>
              <a:t>L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64337" y="5565204"/>
            <a:ext cx="2106930" cy="56451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r" marL="12700" marR="5080" indent="1159510">
              <a:lnSpc>
                <a:spcPct val="100600"/>
              </a:lnSpc>
              <a:spcBef>
                <a:spcPts val="110"/>
              </a:spcBef>
            </a:pPr>
            <a:r>
              <a:rPr dirty="0" sz="1300" spc="-10" b="1">
                <a:solidFill>
                  <a:srgbClr val="033D5D"/>
                </a:solidFill>
                <a:latin typeface="Carlito"/>
                <a:cs typeface="Carlito"/>
              </a:rPr>
              <a:t>Certifications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International</a:t>
            </a:r>
            <a:r>
              <a:rPr dirty="0" sz="110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and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local</a:t>
            </a:r>
            <a:r>
              <a:rPr dirty="0" sz="1100" spc="-5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certifications.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Ready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for</a:t>
            </a:r>
            <a:r>
              <a:rPr dirty="0" sz="1100" spc="-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sales</a:t>
            </a:r>
            <a:r>
              <a:rPr dirty="0" sz="1100" spc="-4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worldwide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122649" y="2593335"/>
            <a:ext cx="2660015" cy="14027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b="1">
                <a:solidFill>
                  <a:srgbClr val="033D5D"/>
                </a:solidFill>
                <a:latin typeface="Carlito"/>
                <a:cs typeface="Carlito"/>
              </a:rPr>
              <a:t>Late </a:t>
            </a:r>
            <a:r>
              <a:rPr dirty="0" sz="1300" spc="-10" b="1">
                <a:solidFill>
                  <a:srgbClr val="033D5D"/>
                </a:solidFill>
                <a:latin typeface="Carlito"/>
                <a:cs typeface="Carlito"/>
              </a:rPr>
              <a:t>Configuration</a:t>
            </a:r>
            <a:endParaRPr sz="130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  <a:spcBef>
                <a:spcPts val="20"/>
              </a:spcBef>
            </a:pPr>
            <a:r>
              <a:rPr dirty="0" sz="1100" b="1">
                <a:solidFill>
                  <a:srgbClr val="333333"/>
                </a:solidFill>
                <a:latin typeface="Carlito"/>
                <a:cs typeface="Carlito"/>
              </a:rPr>
              <a:t>Keeping</a:t>
            </a:r>
            <a:r>
              <a:rPr dirty="0" sz="1100" spc="-5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b="1">
                <a:solidFill>
                  <a:srgbClr val="333333"/>
                </a:solidFill>
                <a:latin typeface="Carlito"/>
                <a:cs typeface="Carlito"/>
              </a:rPr>
              <a:t>stock</a:t>
            </a:r>
            <a:r>
              <a:rPr dirty="0" sz="1100" spc="-35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b="1">
                <a:solidFill>
                  <a:srgbClr val="333333"/>
                </a:solidFill>
                <a:latin typeface="Carlito"/>
                <a:cs typeface="Carlito"/>
              </a:rPr>
              <a:t>is</a:t>
            </a:r>
            <a:r>
              <a:rPr dirty="0" sz="1100" spc="-20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b="1">
                <a:solidFill>
                  <a:srgbClr val="333333"/>
                </a:solidFill>
                <a:latin typeface="Carlito"/>
                <a:cs typeface="Carlito"/>
              </a:rPr>
              <a:t>now</a:t>
            </a:r>
            <a:r>
              <a:rPr dirty="0" sz="1100" spc="-5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b="1">
                <a:solidFill>
                  <a:srgbClr val="333333"/>
                </a:solidFill>
                <a:latin typeface="Carlito"/>
                <a:cs typeface="Carlito"/>
              </a:rPr>
              <a:t>easier</a:t>
            </a:r>
            <a:r>
              <a:rPr dirty="0" sz="1100" spc="-35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b="1">
                <a:solidFill>
                  <a:srgbClr val="333333"/>
                </a:solidFill>
                <a:latin typeface="Carlito"/>
                <a:cs typeface="Carlito"/>
              </a:rPr>
              <a:t>than</a:t>
            </a:r>
            <a:r>
              <a:rPr dirty="0" sz="1100" spc="-20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b="1">
                <a:solidFill>
                  <a:srgbClr val="333333"/>
                </a:solidFill>
                <a:latin typeface="Carlito"/>
                <a:cs typeface="Carlito"/>
              </a:rPr>
              <a:t>ever!</a:t>
            </a:r>
            <a:r>
              <a:rPr dirty="0" sz="1100" spc="-35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Each </a:t>
            </a:r>
            <a:r>
              <a:rPr dirty="0" sz="1100" b="1">
                <a:solidFill>
                  <a:srgbClr val="333333"/>
                </a:solidFill>
                <a:latin typeface="Carlito"/>
                <a:cs typeface="Carlito"/>
              </a:rPr>
              <a:t>700series</a:t>
            </a:r>
            <a:r>
              <a:rPr dirty="0" sz="1100" spc="-25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b="1">
                <a:solidFill>
                  <a:srgbClr val="333333"/>
                </a:solidFill>
                <a:latin typeface="Carlito"/>
                <a:cs typeface="Carlito"/>
              </a:rPr>
              <a:t>Air</a:t>
            </a:r>
            <a:r>
              <a:rPr dirty="0" sz="1100" spc="-30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order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code</a:t>
            </a:r>
            <a:r>
              <a:rPr dirty="0" sz="110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allows</a:t>
            </a:r>
            <a:r>
              <a:rPr dirty="0" sz="1100" spc="-5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you</a:t>
            </a:r>
            <a:r>
              <a:rPr dirty="0" sz="1100" spc="-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to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configure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the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gateway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work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with</a:t>
            </a:r>
            <a:r>
              <a:rPr dirty="0" sz="1100" spc="-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one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of</a:t>
            </a:r>
            <a:r>
              <a:rPr dirty="0" sz="110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four</a:t>
            </a:r>
            <a:r>
              <a:rPr dirty="0" sz="1100" spc="-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building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automation</a:t>
            </a:r>
            <a:r>
              <a:rPr dirty="0" sz="1100" spc="-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protocols.</a:t>
            </a:r>
            <a:r>
              <a:rPr dirty="0" sz="1100" spc="-5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And in</a:t>
            </a:r>
            <a:r>
              <a:rPr dirty="0" sz="110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the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case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of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the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IN770 order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codes,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you</a:t>
            </a:r>
            <a:r>
              <a:rPr dirty="0" sz="110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also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 have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the option</a:t>
            </a:r>
            <a:r>
              <a:rPr dirty="0" sz="1100" spc="-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1100" spc="-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choose</a:t>
            </a:r>
            <a:r>
              <a:rPr dirty="0" sz="110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an</a:t>
            </a:r>
            <a:r>
              <a:rPr dirty="0" sz="110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AC brand</a:t>
            </a:r>
            <a:r>
              <a:rPr dirty="0" sz="1100" spc="-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from</a:t>
            </a:r>
            <a:r>
              <a:rPr dirty="0" sz="1100" spc="-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50">
                <a:solidFill>
                  <a:srgbClr val="333333"/>
                </a:solidFill>
                <a:latin typeface="Carlito"/>
                <a:cs typeface="Carlito"/>
              </a:rPr>
              <a:t>a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 selection</a:t>
            </a:r>
            <a:r>
              <a:rPr dirty="0" sz="1100" spc="-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of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eight.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950209" y="4341360"/>
            <a:ext cx="1788795" cy="732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b="1">
                <a:solidFill>
                  <a:srgbClr val="033D5D"/>
                </a:solidFill>
                <a:latin typeface="Carlito"/>
                <a:cs typeface="Carlito"/>
              </a:rPr>
              <a:t>3</a:t>
            </a:r>
            <a:r>
              <a:rPr dirty="0" sz="1300" spc="30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300" b="1">
                <a:solidFill>
                  <a:srgbClr val="033D5D"/>
                </a:solidFill>
                <a:latin typeface="Carlito"/>
                <a:cs typeface="Carlito"/>
              </a:rPr>
              <a:t>Binary</a:t>
            </a:r>
            <a:r>
              <a:rPr dirty="0" sz="1300" spc="25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300" spc="-10" b="1">
                <a:solidFill>
                  <a:srgbClr val="033D5D"/>
                </a:solidFill>
                <a:latin typeface="Carlito"/>
                <a:cs typeface="Carlito"/>
              </a:rPr>
              <a:t>Inputs</a:t>
            </a:r>
            <a:endParaRPr sz="130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  <a:spcBef>
                <a:spcPts val="20"/>
              </a:spcBef>
            </a:pP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Connect</a:t>
            </a:r>
            <a:r>
              <a:rPr dirty="0" sz="110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110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three</a:t>
            </a:r>
            <a:r>
              <a:rPr dirty="0" sz="110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10" b="1">
                <a:solidFill>
                  <a:srgbClr val="333333"/>
                </a:solidFill>
                <a:latin typeface="Carlito"/>
                <a:cs typeface="Carlito"/>
              </a:rPr>
              <a:t>energy </a:t>
            </a:r>
            <a:r>
              <a:rPr dirty="0" sz="1100" b="1">
                <a:solidFill>
                  <a:srgbClr val="333333"/>
                </a:solidFill>
                <a:latin typeface="Carlito"/>
                <a:cs typeface="Carlito"/>
              </a:rPr>
              <a:t>pulse</a:t>
            </a:r>
            <a:r>
              <a:rPr dirty="0" sz="1100" spc="-15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b="1">
                <a:solidFill>
                  <a:srgbClr val="333333"/>
                </a:solidFill>
                <a:latin typeface="Carlito"/>
                <a:cs typeface="Carlito"/>
              </a:rPr>
              <a:t>meters</a:t>
            </a:r>
            <a:r>
              <a:rPr dirty="0" sz="1100" spc="-45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for</a:t>
            </a:r>
            <a:r>
              <a:rPr dirty="0" sz="1100" spc="-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Energy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Saving purposes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256759" y="5670286"/>
            <a:ext cx="1064895" cy="56451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10"/>
              </a:spcBef>
            </a:pPr>
            <a:r>
              <a:rPr dirty="0" sz="1300" b="1">
                <a:solidFill>
                  <a:srgbClr val="033D5D"/>
                </a:solidFill>
                <a:latin typeface="Carlito"/>
                <a:cs typeface="Carlito"/>
              </a:rPr>
              <a:t>IoT</a:t>
            </a:r>
            <a:r>
              <a:rPr dirty="0" sz="1300" spc="45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300" spc="-10" b="1">
                <a:solidFill>
                  <a:srgbClr val="033D5D"/>
                </a:solidFill>
                <a:latin typeface="Carlito"/>
                <a:cs typeface="Carlito"/>
              </a:rPr>
              <a:t>ready</a:t>
            </a:r>
            <a:r>
              <a:rPr dirty="0" sz="1300" spc="500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Ready</a:t>
            </a:r>
            <a:r>
              <a:rPr dirty="0" sz="1100" spc="-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for</a:t>
            </a:r>
            <a:r>
              <a:rPr dirty="0" sz="110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future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cloud</a:t>
            </a:r>
            <a:r>
              <a:rPr dirty="0" sz="110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connectivity</a:t>
            </a:r>
            <a:endParaRPr sz="1100">
              <a:latin typeface="Carlito"/>
              <a:cs typeface="Carlito"/>
            </a:endParaRPr>
          </a:p>
        </p:txBody>
      </p:sp>
      <p:pic>
        <p:nvPicPr>
          <p:cNvPr id="25" name="object 25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550920" y="1437132"/>
            <a:ext cx="2887979" cy="880872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80426" y="5756909"/>
            <a:ext cx="998220" cy="105156"/>
          </a:xfrm>
          <a:prstGeom prst="rect">
            <a:avLst/>
          </a:prstGeom>
        </p:spPr>
      </p:pic>
      <p:sp>
        <p:nvSpPr>
          <p:cNvPr id="27" name="object 27" descr=""/>
          <p:cNvSpPr/>
          <p:nvPr/>
        </p:nvSpPr>
        <p:spPr>
          <a:xfrm>
            <a:off x="105155" y="1057655"/>
            <a:ext cx="121920" cy="5659120"/>
          </a:xfrm>
          <a:custGeom>
            <a:avLst/>
            <a:gdLst/>
            <a:ahLst/>
            <a:cxnLst/>
            <a:rect l="l" t="t" r="r" b="b"/>
            <a:pathLst>
              <a:path w="121920" h="5659120">
                <a:moveTo>
                  <a:pt x="121920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21920" y="0"/>
                </a:lnTo>
                <a:lnTo>
                  <a:pt x="121920" y="5658612"/>
                </a:lnTo>
                <a:close/>
              </a:path>
            </a:pathLst>
          </a:custGeom>
          <a:solidFill>
            <a:srgbClr val="B6C6D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object 28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84276" y="1284732"/>
            <a:ext cx="1406652" cy="297179"/>
          </a:xfrm>
          <a:prstGeom prst="rect">
            <a:avLst/>
          </a:prstGeom>
        </p:spPr>
      </p:pic>
      <p:sp>
        <p:nvSpPr>
          <p:cNvPr id="29" name="object 29" descr=""/>
          <p:cNvSpPr txBox="1"/>
          <p:nvPr/>
        </p:nvSpPr>
        <p:spPr>
          <a:xfrm>
            <a:off x="276890" y="4182888"/>
            <a:ext cx="1913889" cy="899794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r" marL="12700" marR="5080" indent="1023619">
              <a:lnSpc>
                <a:spcPct val="100299"/>
              </a:lnSpc>
              <a:spcBef>
                <a:spcPts val="114"/>
              </a:spcBef>
            </a:pPr>
            <a:r>
              <a:rPr dirty="0" sz="1300" b="1">
                <a:solidFill>
                  <a:srgbClr val="033D5D"/>
                </a:solidFill>
                <a:latin typeface="Carlito"/>
                <a:cs typeface="Carlito"/>
              </a:rPr>
              <a:t>Scan</a:t>
            </a:r>
            <a:r>
              <a:rPr dirty="0" sz="1300" spc="10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300" spc="-10" b="1">
                <a:solidFill>
                  <a:srgbClr val="033D5D"/>
                </a:solidFill>
                <a:latin typeface="Carlito"/>
                <a:cs typeface="Carlito"/>
              </a:rPr>
              <a:t>feature </a:t>
            </a:r>
            <a:r>
              <a:rPr dirty="0" sz="1100" b="1">
                <a:solidFill>
                  <a:srgbClr val="333333"/>
                </a:solidFill>
                <a:latin typeface="Carlito"/>
                <a:cs typeface="Carlito"/>
              </a:rPr>
              <a:t>Reduce</a:t>
            </a:r>
            <a:r>
              <a:rPr dirty="0" sz="1100" spc="-10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b="1">
                <a:solidFill>
                  <a:srgbClr val="333333"/>
                </a:solidFill>
                <a:latin typeface="Carlito"/>
                <a:cs typeface="Carlito"/>
              </a:rPr>
              <a:t>the</a:t>
            </a:r>
            <a:r>
              <a:rPr dirty="0" sz="1100" spc="20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10" b="1">
                <a:solidFill>
                  <a:srgbClr val="333333"/>
                </a:solidFill>
                <a:latin typeface="Carlito"/>
                <a:cs typeface="Carlito"/>
              </a:rPr>
              <a:t>configuration </a:t>
            </a:r>
            <a:r>
              <a:rPr dirty="0" sz="1100" spc="-20" b="1">
                <a:solidFill>
                  <a:srgbClr val="333333"/>
                </a:solidFill>
                <a:latin typeface="Carlito"/>
                <a:cs typeface="Carlito"/>
              </a:rPr>
              <a:t>time</a:t>
            </a:r>
            <a:r>
              <a:rPr dirty="0" sz="1100" spc="500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by</a:t>
            </a:r>
            <a:r>
              <a:rPr dirty="0" sz="110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scanning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the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bus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to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automatically</a:t>
            </a:r>
            <a:r>
              <a:rPr dirty="0" sz="1100" spc="-4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detect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the</a:t>
            </a:r>
            <a:r>
              <a:rPr dirty="0" sz="1100" spc="-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AC</a:t>
            </a:r>
            <a:r>
              <a:rPr dirty="0" sz="110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units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connected</a:t>
            </a:r>
            <a:r>
              <a:rPr dirty="0" sz="110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110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the</a:t>
            </a:r>
            <a:r>
              <a:rPr dirty="0" sz="1100" spc="-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system</a:t>
            </a:r>
            <a:endParaRPr sz="11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19379" y="4202303"/>
            <a:ext cx="8742045" cy="2223770"/>
            <a:chOff x="619379" y="4202303"/>
            <a:chExt cx="8742045" cy="2223770"/>
          </a:xfrm>
        </p:grpSpPr>
        <p:sp>
          <p:nvSpPr>
            <p:cNvPr id="3" name="object 3" descr=""/>
            <p:cNvSpPr/>
            <p:nvPr/>
          </p:nvSpPr>
          <p:spPr>
            <a:xfrm>
              <a:off x="633984" y="4215384"/>
              <a:ext cx="8712835" cy="603885"/>
            </a:xfrm>
            <a:custGeom>
              <a:avLst/>
              <a:gdLst/>
              <a:ahLst/>
              <a:cxnLst/>
              <a:rect l="l" t="t" r="r" b="b"/>
              <a:pathLst>
                <a:path w="8712835" h="603885">
                  <a:moveTo>
                    <a:pt x="8712708" y="603503"/>
                  </a:moveTo>
                  <a:lnTo>
                    <a:pt x="0" y="603503"/>
                  </a:lnTo>
                  <a:lnTo>
                    <a:pt x="0" y="0"/>
                  </a:lnTo>
                  <a:lnTo>
                    <a:pt x="8712708" y="0"/>
                  </a:lnTo>
                  <a:lnTo>
                    <a:pt x="8712708" y="603503"/>
                  </a:lnTo>
                  <a:close/>
                </a:path>
              </a:pathLst>
            </a:custGeom>
            <a:solidFill>
              <a:srgbClr val="485E7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020824" y="4818888"/>
              <a:ext cx="7325995" cy="1592580"/>
            </a:xfrm>
            <a:custGeom>
              <a:avLst/>
              <a:gdLst/>
              <a:ahLst/>
              <a:cxnLst/>
              <a:rect l="l" t="t" r="r" b="b"/>
              <a:pathLst>
                <a:path w="7325995" h="1592579">
                  <a:moveTo>
                    <a:pt x="7325868" y="0"/>
                  </a:moveTo>
                  <a:lnTo>
                    <a:pt x="5861304" y="0"/>
                  </a:lnTo>
                  <a:lnTo>
                    <a:pt x="0" y="0"/>
                  </a:lnTo>
                  <a:lnTo>
                    <a:pt x="0" y="1592580"/>
                  </a:lnTo>
                  <a:lnTo>
                    <a:pt x="5861304" y="1592580"/>
                  </a:lnTo>
                  <a:lnTo>
                    <a:pt x="7325868" y="1592580"/>
                  </a:lnTo>
                  <a:lnTo>
                    <a:pt x="7325868" y="0"/>
                  </a:lnTo>
                  <a:close/>
                </a:path>
              </a:pathLst>
            </a:custGeom>
            <a:solidFill>
              <a:srgbClr val="CACD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26364" y="4209288"/>
              <a:ext cx="8728075" cy="2209800"/>
            </a:xfrm>
            <a:custGeom>
              <a:avLst/>
              <a:gdLst/>
              <a:ahLst/>
              <a:cxnLst/>
              <a:rect l="l" t="t" r="r" b="b"/>
              <a:pathLst>
                <a:path w="8728075" h="2209800">
                  <a:moveTo>
                    <a:pt x="1394460" y="0"/>
                  </a:moveTo>
                  <a:lnTo>
                    <a:pt x="1394460" y="2209799"/>
                  </a:lnTo>
                </a:path>
                <a:path w="8728075" h="2209800">
                  <a:moveTo>
                    <a:pt x="2860548" y="0"/>
                  </a:moveTo>
                  <a:lnTo>
                    <a:pt x="2860548" y="2209799"/>
                  </a:lnTo>
                </a:path>
                <a:path w="8728075" h="2209800">
                  <a:moveTo>
                    <a:pt x="4325112" y="0"/>
                  </a:moveTo>
                  <a:lnTo>
                    <a:pt x="4325112" y="2209799"/>
                  </a:lnTo>
                </a:path>
                <a:path w="8728075" h="2209800">
                  <a:moveTo>
                    <a:pt x="5791200" y="0"/>
                  </a:moveTo>
                  <a:lnTo>
                    <a:pt x="5791200" y="2209799"/>
                  </a:lnTo>
                </a:path>
                <a:path w="8728075" h="2209800">
                  <a:moveTo>
                    <a:pt x="7255763" y="0"/>
                  </a:moveTo>
                  <a:lnTo>
                    <a:pt x="7255763" y="2209799"/>
                  </a:lnTo>
                </a:path>
                <a:path w="8728075" h="2209800">
                  <a:moveTo>
                    <a:pt x="0" y="609600"/>
                  </a:moveTo>
                  <a:lnTo>
                    <a:pt x="8727948" y="609600"/>
                  </a:lnTo>
                </a:path>
                <a:path w="8728075" h="2209800">
                  <a:moveTo>
                    <a:pt x="7619" y="0"/>
                  </a:moveTo>
                  <a:lnTo>
                    <a:pt x="7619" y="2209799"/>
                  </a:lnTo>
                </a:path>
                <a:path w="8728075" h="2209800">
                  <a:moveTo>
                    <a:pt x="8720328" y="0"/>
                  </a:moveTo>
                  <a:lnTo>
                    <a:pt x="8720328" y="2209799"/>
                  </a:lnTo>
                </a:path>
                <a:path w="8728075" h="2209800">
                  <a:moveTo>
                    <a:pt x="0" y="6096"/>
                  </a:moveTo>
                  <a:lnTo>
                    <a:pt x="8727948" y="6096"/>
                  </a:lnTo>
                </a:path>
                <a:path w="8728075" h="2209800">
                  <a:moveTo>
                    <a:pt x="0" y="2202180"/>
                  </a:moveTo>
                  <a:lnTo>
                    <a:pt x="8727948" y="2202180"/>
                  </a:lnTo>
                </a:path>
              </a:pathLst>
            </a:custGeom>
            <a:ln w="1371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8595268" y="5459947"/>
            <a:ext cx="514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000" spc="-50" b="1">
                <a:solidFill>
                  <a:srgbClr val="333333"/>
                </a:solidFill>
                <a:latin typeface="Carlito"/>
                <a:cs typeface="Carlito"/>
              </a:rPr>
              <a:t>-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417564" y="4818888"/>
            <a:ext cx="1464945" cy="1592580"/>
          </a:xfrm>
          <a:prstGeom prst="rect">
            <a:avLst/>
          </a:prstGeom>
          <a:solidFill>
            <a:srgbClr val="CACDD1"/>
          </a:solidFill>
          <a:ln w="13715">
            <a:solidFill>
              <a:srgbClr val="FFFFFF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algn="just" marL="172085" marR="163195" indent="22225">
              <a:lnSpc>
                <a:spcPct val="100000"/>
              </a:lnSpc>
              <a:spcBef>
                <a:spcPts val="340"/>
              </a:spcBef>
            </a:pPr>
            <a:r>
              <a:rPr dirty="0" sz="1100" spc="-10" b="1">
                <a:solidFill>
                  <a:srgbClr val="333333"/>
                </a:solidFill>
                <a:latin typeface="Carlito"/>
                <a:cs typeface="Carlito"/>
              </a:rPr>
              <a:t>IN770AIRXXSO000 IN770AIR00SO000 IN770AIR00MO000 IN771AIR00LO000</a:t>
            </a:r>
            <a:endParaRPr sz="1100">
              <a:latin typeface="Carlito"/>
              <a:cs typeface="Carlito"/>
            </a:endParaRPr>
          </a:p>
          <a:p>
            <a:pPr marL="286385">
              <a:lnSpc>
                <a:spcPct val="100000"/>
              </a:lnSpc>
              <a:spcBef>
                <a:spcPts val="960"/>
              </a:spcBef>
            </a:pP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Commercial,</a:t>
            </a:r>
            <a:r>
              <a:rPr dirty="0" sz="750" spc="7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VRV,</a:t>
            </a:r>
            <a:r>
              <a:rPr dirty="0" sz="750" spc="5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25">
                <a:solidFill>
                  <a:srgbClr val="333333"/>
                </a:solidFill>
                <a:latin typeface="Carlito"/>
                <a:cs typeface="Carlito"/>
              </a:rPr>
              <a:t>VRF</a:t>
            </a:r>
            <a:endParaRPr sz="75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>
              <a:latin typeface="Carlito"/>
              <a:cs typeface="Carlito"/>
            </a:endParaRPr>
          </a:p>
          <a:p>
            <a:pPr algn="ctr" marL="121285" marR="112395" indent="-1905">
              <a:lnSpc>
                <a:spcPct val="102699"/>
              </a:lnSpc>
            </a:pP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XXS:</a:t>
            </a:r>
            <a:r>
              <a:rPr dirty="0" sz="750" spc="2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4</a:t>
            </a:r>
            <a:r>
              <a:rPr dirty="0" sz="7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I.U.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/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15</a:t>
            </a:r>
            <a:r>
              <a:rPr dirty="0" sz="7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groups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00S: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16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I.U.</a:t>
            </a:r>
            <a:r>
              <a:rPr dirty="0" sz="7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/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50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groups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00M:</a:t>
            </a:r>
            <a:r>
              <a:rPr dirty="0" sz="750" spc="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64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I.U.</a:t>
            </a:r>
            <a:r>
              <a:rPr dirty="0" sz="750" spc="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/100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groups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00L: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128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25">
                <a:solidFill>
                  <a:srgbClr val="333333"/>
                </a:solidFill>
                <a:latin typeface="Carlito"/>
                <a:cs typeface="Carlito"/>
              </a:rPr>
              <a:t>I.U</a:t>
            </a:r>
            <a:endParaRPr sz="750">
              <a:latin typeface="Carlito"/>
              <a:cs typeface="Carlito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951476" y="4818888"/>
            <a:ext cx="1466215" cy="1592580"/>
          </a:xfrm>
          <a:prstGeom prst="rect">
            <a:avLst/>
          </a:prstGeom>
          <a:solidFill>
            <a:srgbClr val="CACDD1"/>
          </a:solidFill>
          <a:ln w="13716">
            <a:solidFill>
              <a:srgbClr val="FFFFFF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algn="just" marL="172085" marR="164465" indent="22225">
              <a:lnSpc>
                <a:spcPct val="100000"/>
              </a:lnSpc>
              <a:spcBef>
                <a:spcPts val="340"/>
              </a:spcBef>
            </a:pPr>
            <a:r>
              <a:rPr dirty="0" sz="1100" spc="-10" b="1">
                <a:solidFill>
                  <a:srgbClr val="333333"/>
                </a:solidFill>
                <a:latin typeface="Carlito"/>
                <a:cs typeface="Carlito"/>
              </a:rPr>
              <a:t>IN770AIRXXSO000 IN770AIR00SO000 IN770AIR00MO000 IN771AIR00LO000</a:t>
            </a:r>
            <a:endParaRPr sz="1100">
              <a:latin typeface="Carlito"/>
              <a:cs typeface="Carlito"/>
            </a:endParaRPr>
          </a:p>
          <a:p>
            <a:pPr marL="286385">
              <a:lnSpc>
                <a:spcPct val="100000"/>
              </a:lnSpc>
              <a:spcBef>
                <a:spcPts val="960"/>
              </a:spcBef>
            </a:pP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Commercial,</a:t>
            </a:r>
            <a:r>
              <a:rPr dirty="0" sz="750" spc="7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VRV,</a:t>
            </a:r>
            <a:r>
              <a:rPr dirty="0" sz="750" spc="5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25">
                <a:solidFill>
                  <a:srgbClr val="333333"/>
                </a:solidFill>
                <a:latin typeface="Carlito"/>
                <a:cs typeface="Carlito"/>
              </a:rPr>
              <a:t>VRF</a:t>
            </a:r>
            <a:endParaRPr sz="75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>
              <a:latin typeface="Carlito"/>
              <a:cs typeface="Carlito"/>
            </a:endParaRPr>
          </a:p>
          <a:p>
            <a:pPr algn="ctr" marL="121920" marR="114300" indent="-1905">
              <a:lnSpc>
                <a:spcPct val="102699"/>
              </a:lnSpc>
            </a:pP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XXS:</a:t>
            </a:r>
            <a:r>
              <a:rPr dirty="0" sz="750" spc="2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4</a:t>
            </a:r>
            <a:r>
              <a:rPr dirty="0" sz="7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I.U.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/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15</a:t>
            </a:r>
            <a:r>
              <a:rPr dirty="0" sz="7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groups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00S: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16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I.U.</a:t>
            </a:r>
            <a:r>
              <a:rPr dirty="0" sz="7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/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50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groups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00M:</a:t>
            </a:r>
            <a:r>
              <a:rPr dirty="0" sz="750" spc="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64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I.U.</a:t>
            </a:r>
            <a:r>
              <a:rPr dirty="0" sz="750" spc="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/100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groups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00L: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128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25">
                <a:solidFill>
                  <a:srgbClr val="333333"/>
                </a:solidFill>
                <a:latin typeface="Carlito"/>
                <a:cs typeface="Carlito"/>
              </a:rPr>
              <a:t>I.U</a:t>
            </a:r>
            <a:endParaRPr sz="750">
              <a:latin typeface="Carlito"/>
              <a:cs typeface="Carlito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486911" y="4818888"/>
            <a:ext cx="1464945" cy="1592580"/>
          </a:xfrm>
          <a:prstGeom prst="rect">
            <a:avLst/>
          </a:prstGeom>
          <a:solidFill>
            <a:srgbClr val="CACDD1"/>
          </a:solidFill>
          <a:ln w="13716">
            <a:solidFill>
              <a:srgbClr val="FFFFFF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algn="just" marL="172085" marR="163195" indent="22860">
              <a:lnSpc>
                <a:spcPct val="100000"/>
              </a:lnSpc>
              <a:spcBef>
                <a:spcPts val="340"/>
              </a:spcBef>
            </a:pPr>
            <a:r>
              <a:rPr dirty="0" sz="1100" spc="-10" b="1">
                <a:solidFill>
                  <a:srgbClr val="333333"/>
                </a:solidFill>
                <a:latin typeface="Carlito"/>
                <a:cs typeface="Carlito"/>
              </a:rPr>
              <a:t>IN770AIRXXSO000 IN770AIR00SO000 IN770AIR00MO000 IN771AIR00LO000</a:t>
            </a:r>
            <a:endParaRPr sz="1100">
              <a:latin typeface="Carlito"/>
              <a:cs typeface="Carlito"/>
            </a:endParaRPr>
          </a:p>
          <a:p>
            <a:pPr marL="286385">
              <a:lnSpc>
                <a:spcPct val="100000"/>
              </a:lnSpc>
              <a:spcBef>
                <a:spcPts val="960"/>
              </a:spcBef>
            </a:pP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Commercial,</a:t>
            </a:r>
            <a:r>
              <a:rPr dirty="0" sz="750" spc="7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VRV,</a:t>
            </a:r>
            <a:r>
              <a:rPr dirty="0" sz="750" spc="5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25">
                <a:solidFill>
                  <a:srgbClr val="333333"/>
                </a:solidFill>
                <a:latin typeface="Carlito"/>
                <a:cs typeface="Carlito"/>
              </a:rPr>
              <a:t>VRF</a:t>
            </a:r>
            <a:endParaRPr sz="75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>
              <a:latin typeface="Carlito"/>
              <a:cs typeface="Carlito"/>
            </a:endParaRPr>
          </a:p>
          <a:p>
            <a:pPr algn="ctr" marL="121920" marR="112395" indent="-1905">
              <a:lnSpc>
                <a:spcPct val="102699"/>
              </a:lnSpc>
            </a:pP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XXS:</a:t>
            </a:r>
            <a:r>
              <a:rPr dirty="0" sz="750" spc="2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4</a:t>
            </a:r>
            <a:r>
              <a:rPr dirty="0" sz="7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I.U.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/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15</a:t>
            </a:r>
            <a:r>
              <a:rPr dirty="0" sz="7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groups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00S: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16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I.U.</a:t>
            </a:r>
            <a:r>
              <a:rPr dirty="0" sz="7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/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50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groups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00M:</a:t>
            </a:r>
            <a:r>
              <a:rPr dirty="0" sz="750" spc="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64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I.U.</a:t>
            </a:r>
            <a:r>
              <a:rPr dirty="0" sz="750" spc="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/100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groups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00L: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128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25">
                <a:solidFill>
                  <a:srgbClr val="333333"/>
                </a:solidFill>
                <a:latin typeface="Carlito"/>
                <a:cs typeface="Carlito"/>
              </a:rPr>
              <a:t>I.U</a:t>
            </a:r>
            <a:endParaRPr sz="750">
              <a:latin typeface="Carlito"/>
              <a:cs typeface="Carlito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020823" y="4818888"/>
            <a:ext cx="1466215" cy="1592580"/>
          </a:xfrm>
          <a:prstGeom prst="rect">
            <a:avLst/>
          </a:prstGeom>
          <a:solidFill>
            <a:srgbClr val="CACDD1"/>
          </a:solidFill>
          <a:ln w="13716">
            <a:solidFill>
              <a:srgbClr val="FFFFFF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algn="just" marL="172085" marR="164465" indent="22860">
              <a:lnSpc>
                <a:spcPct val="100000"/>
              </a:lnSpc>
              <a:spcBef>
                <a:spcPts val="340"/>
              </a:spcBef>
            </a:pPr>
            <a:r>
              <a:rPr dirty="0" sz="1100" spc="-10" b="1">
                <a:solidFill>
                  <a:srgbClr val="333333"/>
                </a:solidFill>
                <a:latin typeface="Carlito"/>
                <a:cs typeface="Carlito"/>
              </a:rPr>
              <a:t>IN770AIRXXSO000 IN770AIR00SO000 IN770AIR00MO000 IN771AIR00LO000</a:t>
            </a:r>
            <a:endParaRPr sz="1100">
              <a:latin typeface="Carlito"/>
              <a:cs typeface="Carlito"/>
            </a:endParaRPr>
          </a:p>
          <a:p>
            <a:pPr marL="286385">
              <a:lnSpc>
                <a:spcPct val="100000"/>
              </a:lnSpc>
              <a:spcBef>
                <a:spcPts val="960"/>
              </a:spcBef>
            </a:pP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Commercial,</a:t>
            </a:r>
            <a:r>
              <a:rPr dirty="0" sz="750" spc="7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VRV,</a:t>
            </a:r>
            <a:r>
              <a:rPr dirty="0" sz="750" spc="5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25">
                <a:solidFill>
                  <a:srgbClr val="333333"/>
                </a:solidFill>
                <a:latin typeface="Carlito"/>
                <a:cs typeface="Carlito"/>
              </a:rPr>
              <a:t>VRF</a:t>
            </a:r>
            <a:endParaRPr sz="75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>
              <a:latin typeface="Carlito"/>
              <a:cs typeface="Carlito"/>
            </a:endParaRPr>
          </a:p>
          <a:p>
            <a:pPr algn="ctr" marL="121920" marR="114300" indent="-1905">
              <a:lnSpc>
                <a:spcPct val="102699"/>
              </a:lnSpc>
            </a:pP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XXS:</a:t>
            </a:r>
            <a:r>
              <a:rPr dirty="0" sz="750" spc="2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4</a:t>
            </a:r>
            <a:r>
              <a:rPr dirty="0" sz="7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I.U.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/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15</a:t>
            </a:r>
            <a:r>
              <a:rPr dirty="0" sz="7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groups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00S: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16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I.U.</a:t>
            </a:r>
            <a:r>
              <a:rPr dirty="0" sz="7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/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50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groups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00M:</a:t>
            </a:r>
            <a:r>
              <a:rPr dirty="0" sz="750" spc="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64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I.U.</a:t>
            </a:r>
            <a:r>
              <a:rPr dirty="0" sz="750" spc="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/100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groups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00L: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128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25">
                <a:solidFill>
                  <a:srgbClr val="333333"/>
                </a:solidFill>
                <a:latin typeface="Carlito"/>
                <a:cs typeface="Carlito"/>
              </a:rPr>
              <a:t>I.U</a:t>
            </a:r>
            <a:endParaRPr sz="750">
              <a:latin typeface="Carlito"/>
              <a:cs typeface="Carlito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33983" y="4818888"/>
            <a:ext cx="1386840" cy="1592580"/>
          </a:xfrm>
          <a:prstGeom prst="rect">
            <a:avLst/>
          </a:prstGeom>
          <a:solidFill>
            <a:srgbClr val="485E70"/>
          </a:solidFill>
          <a:ln w="13715">
            <a:solidFill>
              <a:srgbClr val="FFFFFF"/>
            </a:solidFill>
          </a:ln>
        </p:spPr>
        <p:txBody>
          <a:bodyPr wrap="square" lIns="0" tIns="12446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80"/>
              </a:spcBef>
            </a:pPr>
            <a:endParaRPr sz="1100">
              <a:latin typeface="Times New Roman"/>
              <a:cs typeface="Times New Roman"/>
            </a:endParaRPr>
          </a:p>
          <a:p>
            <a:pPr algn="ctr" marL="176530" marR="169545">
              <a:lnSpc>
                <a:spcPct val="100000"/>
              </a:lnSpc>
            </a:pPr>
            <a:r>
              <a:rPr dirty="0" sz="1100">
                <a:solidFill>
                  <a:srgbClr val="FFFFFF"/>
                </a:solidFill>
                <a:latin typeface="Carlito"/>
                <a:cs typeface="Carlito"/>
              </a:rPr>
              <a:t>Depend</a:t>
            </a:r>
            <a:r>
              <a:rPr dirty="0" sz="11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FFFFFF"/>
                </a:solidFill>
                <a:latin typeface="Carlito"/>
                <a:cs typeface="Carlito"/>
              </a:rPr>
              <a:t>on</a:t>
            </a:r>
            <a:r>
              <a:rPr dirty="0" sz="11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1100" spc="-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Carlito"/>
                <a:cs typeface="Carlito"/>
              </a:rPr>
              <a:t>AC </a:t>
            </a:r>
            <a:r>
              <a:rPr dirty="0" sz="1100" spc="-10">
                <a:solidFill>
                  <a:srgbClr val="FFFFFF"/>
                </a:solidFill>
                <a:latin typeface="Carlito"/>
                <a:cs typeface="Carlito"/>
              </a:rPr>
              <a:t>Brand.</a:t>
            </a:r>
            <a:endParaRPr sz="1100">
              <a:latin typeface="Carlito"/>
              <a:cs typeface="Carlito"/>
            </a:endParaRPr>
          </a:p>
          <a:p>
            <a:pPr algn="ctr" marL="137160" marR="129539">
              <a:lnSpc>
                <a:spcPct val="100000"/>
              </a:lnSpc>
              <a:spcBef>
                <a:spcPts val="1320"/>
              </a:spcBef>
            </a:pPr>
            <a:r>
              <a:rPr dirty="0" sz="1100">
                <a:solidFill>
                  <a:srgbClr val="FFFFFF"/>
                </a:solidFill>
                <a:latin typeface="Carlito"/>
                <a:cs typeface="Carlito"/>
              </a:rPr>
              <a:t>See</a:t>
            </a:r>
            <a:r>
              <a:rPr dirty="0" sz="1100" spc="-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FFFFFF"/>
                </a:solidFill>
                <a:latin typeface="Carlito"/>
                <a:cs typeface="Carlito"/>
              </a:rPr>
              <a:t>Intesis</a:t>
            </a:r>
            <a:r>
              <a:rPr dirty="0" sz="11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rlito"/>
                <a:cs typeface="Carlito"/>
              </a:rPr>
              <a:t>manuals </a:t>
            </a:r>
            <a:r>
              <a:rPr dirty="0" sz="1100">
                <a:solidFill>
                  <a:srgbClr val="FFFFFF"/>
                </a:solidFill>
                <a:latin typeface="Carlito"/>
                <a:cs typeface="Carlito"/>
              </a:rPr>
              <a:t>for</a:t>
            </a:r>
            <a:r>
              <a:rPr dirty="0" sz="1100" spc="-3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rlito"/>
                <a:cs typeface="Carlito"/>
              </a:rPr>
              <a:t>additional information</a:t>
            </a:r>
            <a:endParaRPr sz="1100">
              <a:latin typeface="Carlito"/>
              <a:cs typeface="Carlito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276" y="1284732"/>
            <a:ext cx="1406652" cy="297179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54440" y="1257300"/>
            <a:ext cx="955548" cy="295655"/>
          </a:xfrm>
          <a:prstGeom prst="rect">
            <a:avLst/>
          </a:prstGeom>
        </p:spPr>
      </p:pic>
      <p:grpSp>
        <p:nvGrpSpPr>
          <p:cNvPr id="14" name="object 14" descr=""/>
          <p:cNvGrpSpPr/>
          <p:nvPr/>
        </p:nvGrpSpPr>
        <p:grpSpPr>
          <a:xfrm>
            <a:off x="586612" y="1353311"/>
            <a:ext cx="8595995" cy="3470275"/>
            <a:chOff x="586612" y="1353311"/>
            <a:chExt cx="8595995" cy="3470275"/>
          </a:xfrm>
        </p:grpSpPr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28872" y="4341876"/>
              <a:ext cx="505967" cy="240791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83123" y="4399788"/>
              <a:ext cx="940307" cy="187451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46747" y="4329683"/>
              <a:ext cx="685800" cy="26517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26323" y="4395216"/>
              <a:ext cx="1255776" cy="12953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11323" y="4383023"/>
              <a:ext cx="1048512" cy="204215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597407" y="4201667"/>
              <a:ext cx="1420495" cy="611505"/>
            </a:xfrm>
            <a:custGeom>
              <a:avLst/>
              <a:gdLst/>
              <a:ahLst/>
              <a:cxnLst/>
              <a:rect l="l" t="t" r="r" b="b"/>
              <a:pathLst>
                <a:path w="1420495" h="611504">
                  <a:moveTo>
                    <a:pt x="0" y="0"/>
                  </a:moveTo>
                  <a:lnTo>
                    <a:pt x="1420368" y="611123"/>
                  </a:lnTo>
                </a:path>
              </a:pathLst>
            </a:custGeom>
            <a:ln w="2133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51759" y="1353311"/>
              <a:ext cx="5358383" cy="3224784"/>
            </a:xfrm>
            <a:prstGeom prst="rect">
              <a:avLst/>
            </a:prstGeom>
          </p:spPr>
        </p:pic>
      </p:grpSp>
      <p:sp>
        <p:nvSpPr>
          <p:cNvPr id="22" name="object 22" descr=""/>
          <p:cNvSpPr/>
          <p:nvPr/>
        </p:nvSpPr>
        <p:spPr>
          <a:xfrm>
            <a:off x="106679" y="1057655"/>
            <a:ext cx="121920" cy="5659120"/>
          </a:xfrm>
          <a:custGeom>
            <a:avLst/>
            <a:gdLst/>
            <a:ahLst/>
            <a:cxnLst/>
            <a:rect l="l" t="t" r="r" b="b"/>
            <a:pathLst>
              <a:path w="121920" h="5659120">
                <a:moveTo>
                  <a:pt x="121920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21920" y="0"/>
                </a:lnTo>
                <a:lnTo>
                  <a:pt x="121920" y="5658612"/>
                </a:lnTo>
                <a:close/>
              </a:path>
            </a:pathLst>
          </a:custGeom>
          <a:solidFill>
            <a:srgbClr val="B6C6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642609" y="2651259"/>
            <a:ext cx="2295525" cy="10318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The</a:t>
            </a:r>
            <a:r>
              <a:rPr dirty="0" sz="1100" spc="-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IN770</a:t>
            </a:r>
            <a:r>
              <a:rPr dirty="0" sz="1100" spc="-10" b="1">
                <a:solidFill>
                  <a:srgbClr val="333333"/>
                </a:solidFill>
                <a:latin typeface="Carlito"/>
                <a:cs typeface="Carlito"/>
              </a:rPr>
              <a:t>AIR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-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-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-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O000</a:t>
            </a:r>
            <a:r>
              <a:rPr dirty="0" sz="1100" spc="-4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multi-indoor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units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(MIU)</a:t>
            </a:r>
            <a:r>
              <a:rPr dirty="0" sz="1100" spc="-5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can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be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easily</a:t>
            </a:r>
            <a:r>
              <a:rPr dirty="0" sz="1100" spc="-5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configured</a:t>
            </a:r>
            <a:r>
              <a:rPr dirty="0" sz="1100" spc="-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using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Intesis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MAPS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for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working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with</a:t>
            </a:r>
            <a:r>
              <a:rPr dirty="0" sz="1100" spc="-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one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of</a:t>
            </a:r>
            <a:r>
              <a:rPr dirty="0" sz="110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the</a:t>
            </a:r>
            <a:r>
              <a:rPr dirty="0" sz="1100" spc="-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eight</a:t>
            </a:r>
            <a:r>
              <a:rPr dirty="0" sz="110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AC</a:t>
            </a:r>
            <a:r>
              <a:rPr dirty="0" sz="1100" spc="-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brands</a:t>
            </a:r>
            <a:r>
              <a:rPr dirty="0" sz="110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and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one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of</a:t>
            </a:r>
            <a:r>
              <a:rPr dirty="0" sz="1100" spc="-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Carlito"/>
                <a:cs typeface="Carlito"/>
              </a:rPr>
              <a:t>the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specified</a:t>
            </a:r>
            <a:r>
              <a:rPr dirty="0" sz="1100" spc="-5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>
                <a:solidFill>
                  <a:srgbClr val="333333"/>
                </a:solidFill>
                <a:latin typeface="Carlito"/>
                <a:cs typeface="Carlito"/>
              </a:rPr>
              <a:t>building</a:t>
            </a:r>
            <a:r>
              <a:rPr dirty="0" sz="1100" spc="-4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automation</a:t>
            </a:r>
            <a:r>
              <a:rPr dirty="0" sz="110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Carlito"/>
                <a:cs typeface="Carlito"/>
              </a:rPr>
              <a:t>protocols.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699516" y="2101595"/>
            <a:ext cx="8653780" cy="1927860"/>
            <a:chOff x="699516" y="2101595"/>
            <a:chExt cx="8653780" cy="1927860"/>
          </a:xfrm>
        </p:grpSpPr>
        <p:sp>
          <p:nvSpPr>
            <p:cNvPr id="25" name="object 25" descr=""/>
            <p:cNvSpPr/>
            <p:nvPr/>
          </p:nvSpPr>
          <p:spPr>
            <a:xfrm>
              <a:off x="3287267" y="2916935"/>
              <a:ext cx="489584" cy="151130"/>
            </a:xfrm>
            <a:custGeom>
              <a:avLst/>
              <a:gdLst/>
              <a:ahLst/>
              <a:cxnLst/>
              <a:rect l="l" t="t" r="r" b="b"/>
              <a:pathLst>
                <a:path w="489585" h="151130">
                  <a:moveTo>
                    <a:pt x="413003" y="150875"/>
                  </a:moveTo>
                  <a:lnTo>
                    <a:pt x="413003" y="112775"/>
                  </a:lnTo>
                  <a:lnTo>
                    <a:pt x="0" y="112775"/>
                  </a:lnTo>
                  <a:lnTo>
                    <a:pt x="0" y="38100"/>
                  </a:lnTo>
                  <a:lnTo>
                    <a:pt x="413003" y="38100"/>
                  </a:lnTo>
                  <a:lnTo>
                    <a:pt x="413003" y="0"/>
                  </a:lnTo>
                  <a:lnTo>
                    <a:pt x="489203" y="76200"/>
                  </a:lnTo>
                  <a:lnTo>
                    <a:pt x="413003" y="150875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287267" y="2916935"/>
              <a:ext cx="489584" cy="151130"/>
            </a:xfrm>
            <a:custGeom>
              <a:avLst/>
              <a:gdLst/>
              <a:ahLst/>
              <a:cxnLst/>
              <a:rect l="l" t="t" r="r" b="b"/>
              <a:pathLst>
                <a:path w="489585" h="151130">
                  <a:moveTo>
                    <a:pt x="0" y="38100"/>
                  </a:moveTo>
                  <a:lnTo>
                    <a:pt x="413003" y="38100"/>
                  </a:lnTo>
                  <a:lnTo>
                    <a:pt x="413003" y="0"/>
                  </a:lnTo>
                  <a:lnTo>
                    <a:pt x="489203" y="76200"/>
                  </a:lnTo>
                  <a:lnTo>
                    <a:pt x="413003" y="150875"/>
                  </a:lnTo>
                  <a:lnTo>
                    <a:pt x="413003" y="112775"/>
                  </a:lnTo>
                  <a:lnTo>
                    <a:pt x="0" y="112775"/>
                  </a:lnTo>
                  <a:lnTo>
                    <a:pt x="0" y="38100"/>
                  </a:lnTo>
                  <a:close/>
                </a:path>
              </a:pathLst>
            </a:custGeom>
            <a:ln w="13716">
              <a:solidFill>
                <a:srgbClr val="01132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9516" y="2125979"/>
              <a:ext cx="577596" cy="577596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85887" y="2101595"/>
              <a:ext cx="1866900" cy="1927860"/>
            </a:xfrm>
            <a:prstGeom prst="rect">
              <a:avLst/>
            </a:prstGeom>
          </p:spPr>
        </p:pic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829" rIns="0" bIns="0" rtlCol="0" vert="horz">
            <a:spAutoFit/>
          </a:bodyPr>
          <a:lstStyle/>
          <a:p>
            <a:pPr marL="1972310">
              <a:lnSpc>
                <a:spcPct val="100000"/>
              </a:lnSpc>
              <a:spcBef>
                <a:spcPts val="125"/>
              </a:spcBef>
            </a:pPr>
            <a:r>
              <a:rPr dirty="0" sz="2400" spc="85"/>
              <a:t>Multi-</a:t>
            </a:r>
            <a:r>
              <a:rPr dirty="0" sz="2400"/>
              <a:t>Indoor</a:t>
            </a:r>
            <a:r>
              <a:rPr dirty="0" sz="2400" spc="-20"/>
              <a:t> </a:t>
            </a:r>
            <a:r>
              <a:rPr dirty="0" sz="2400"/>
              <a:t>Units</a:t>
            </a:r>
            <a:r>
              <a:rPr dirty="0" sz="2400" spc="-5"/>
              <a:t> </a:t>
            </a:r>
            <a:r>
              <a:rPr dirty="0" sz="2400" spc="-20"/>
              <a:t>(MIU)</a:t>
            </a:r>
            <a:r>
              <a:rPr dirty="0" sz="2400" spc="-15"/>
              <a:t> </a:t>
            </a:r>
            <a:r>
              <a:rPr dirty="0" sz="2400" spc="-114"/>
              <a:t>AC</a:t>
            </a:r>
            <a:r>
              <a:rPr dirty="0" sz="2400" spc="15"/>
              <a:t> </a:t>
            </a:r>
            <a:r>
              <a:rPr dirty="0" sz="2400" spc="-10"/>
              <a:t>gateways</a:t>
            </a:r>
            <a:endParaRPr sz="2400"/>
          </a:p>
        </p:txBody>
      </p:sp>
      <p:sp>
        <p:nvSpPr>
          <p:cNvPr id="30" name="object 30" descr=""/>
          <p:cNvSpPr txBox="1"/>
          <p:nvPr/>
        </p:nvSpPr>
        <p:spPr>
          <a:xfrm>
            <a:off x="662463" y="3949996"/>
            <a:ext cx="1323340" cy="816610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1100">
                <a:solidFill>
                  <a:srgbClr val="033D5D"/>
                </a:solidFill>
                <a:latin typeface="Carlito"/>
                <a:cs typeface="Carlito"/>
              </a:rPr>
              <a:t>Centralized</a:t>
            </a:r>
            <a:r>
              <a:rPr dirty="0" sz="1100" spc="-60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100" spc="-10">
                <a:solidFill>
                  <a:srgbClr val="033D5D"/>
                </a:solidFill>
                <a:latin typeface="Carlito"/>
                <a:cs typeface="Carlito"/>
              </a:rPr>
              <a:t>solutions</a:t>
            </a:r>
            <a:endParaRPr sz="1100">
              <a:latin typeface="Carlito"/>
              <a:cs typeface="Carlito"/>
            </a:endParaRPr>
          </a:p>
          <a:p>
            <a:pPr marL="781685">
              <a:lnSpc>
                <a:spcPct val="100000"/>
              </a:lnSpc>
              <a:spcBef>
                <a:spcPts val="520"/>
              </a:spcBef>
            </a:pPr>
            <a:r>
              <a:rPr dirty="0" sz="1200" spc="-10">
                <a:solidFill>
                  <a:srgbClr val="FFFFFF"/>
                </a:solidFill>
                <a:latin typeface="Carlito"/>
                <a:cs typeface="Carlito"/>
              </a:rPr>
              <a:t>Protocol</a:t>
            </a:r>
            <a:endParaRPr sz="1200">
              <a:latin typeface="Carlito"/>
              <a:cs typeface="Carlito"/>
            </a:endParaRPr>
          </a:p>
          <a:p>
            <a:pPr marL="91440">
              <a:lnSpc>
                <a:spcPct val="100000"/>
              </a:lnSpc>
              <a:spcBef>
                <a:spcPts val="1035"/>
              </a:spcBef>
            </a:pPr>
            <a:r>
              <a:rPr dirty="0" sz="1200" spc="-10">
                <a:solidFill>
                  <a:srgbClr val="FFFFFF"/>
                </a:solidFill>
                <a:latin typeface="Carlito"/>
                <a:cs typeface="Carlito"/>
              </a:rPr>
              <a:t>Connection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584584" y="6403468"/>
            <a:ext cx="1477645" cy="3276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>
                <a:solidFill>
                  <a:srgbClr val="333333"/>
                </a:solidFill>
                <a:latin typeface="Carlito"/>
                <a:cs typeface="Carlito"/>
              </a:rPr>
              <a:t>I.U.</a:t>
            </a:r>
            <a:r>
              <a:rPr dirty="0" sz="6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650">
                <a:solidFill>
                  <a:srgbClr val="333333"/>
                </a:solidFill>
                <a:latin typeface="Carlito"/>
                <a:cs typeface="Carlito"/>
              </a:rPr>
              <a:t>=</a:t>
            </a:r>
            <a:r>
              <a:rPr dirty="0" sz="650" spc="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650">
                <a:solidFill>
                  <a:srgbClr val="333333"/>
                </a:solidFill>
                <a:latin typeface="Carlito"/>
                <a:cs typeface="Carlito"/>
              </a:rPr>
              <a:t>Indoor</a:t>
            </a:r>
            <a:r>
              <a:rPr dirty="0" sz="6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650" spc="-10">
                <a:solidFill>
                  <a:srgbClr val="333333"/>
                </a:solidFill>
                <a:latin typeface="Carlito"/>
                <a:cs typeface="Carlito"/>
              </a:rPr>
              <a:t>Units</a:t>
            </a:r>
            <a:endParaRPr sz="65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650">
                <a:solidFill>
                  <a:srgbClr val="333333"/>
                </a:solidFill>
                <a:latin typeface="Carlito"/>
                <a:cs typeface="Carlito"/>
              </a:rPr>
              <a:t>Groups:</a:t>
            </a:r>
            <a:r>
              <a:rPr dirty="0" sz="6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650">
                <a:solidFill>
                  <a:srgbClr val="333333"/>
                </a:solidFill>
                <a:latin typeface="Carlito"/>
                <a:cs typeface="Carlito"/>
              </a:rPr>
              <a:t>this</a:t>
            </a:r>
            <a:r>
              <a:rPr dirty="0" sz="6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650">
                <a:solidFill>
                  <a:srgbClr val="333333"/>
                </a:solidFill>
                <a:latin typeface="Carlito"/>
                <a:cs typeface="Carlito"/>
              </a:rPr>
              <a:t>is</a:t>
            </a:r>
            <a:r>
              <a:rPr dirty="0" sz="650" spc="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650">
                <a:solidFill>
                  <a:srgbClr val="333333"/>
                </a:solidFill>
                <a:latin typeface="Carlito"/>
                <a:cs typeface="Carlito"/>
              </a:rPr>
              <a:t>only</a:t>
            </a:r>
            <a:r>
              <a:rPr dirty="0" sz="6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650">
                <a:solidFill>
                  <a:srgbClr val="333333"/>
                </a:solidFill>
                <a:latin typeface="Carlito"/>
                <a:cs typeface="Carlito"/>
              </a:rPr>
              <a:t>for</a:t>
            </a:r>
            <a:r>
              <a:rPr dirty="0" sz="6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650">
                <a:solidFill>
                  <a:srgbClr val="333333"/>
                </a:solidFill>
                <a:latin typeface="Carlito"/>
                <a:cs typeface="Carlito"/>
              </a:rPr>
              <a:t>Mit.</a:t>
            </a:r>
            <a:r>
              <a:rPr dirty="0" sz="6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650" spc="-10">
                <a:solidFill>
                  <a:srgbClr val="333333"/>
                </a:solidFill>
                <a:latin typeface="Carlito"/>
                <a:cs typeface="Carlito"/>
              </a:rPr>
              <a:t>Electric</a:t>
            </a:r>
            <a:endParaRPr sz="65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650">
                <a:solidFill>
                  <a:srgbClr val="333333"/>
                </a:solidFill>
                <a:latin typeface="Carlito"/>
                <a:cs typeface="Carlito"/>
              </a:rPr>
              <a:t>The</a:t>
            </a:r>
            <a:r>
              <a:rPr dirty="0" sz="6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650">
                <a:solidFill>
                  <a:srgbClr val="333333"/>
                </a:solidFill>
                <a:latin typeface="Carlito"/>
                <a:cs typeface="Carlito"/>
              </a:rPr>
              <a:t>IN771</a:t>
            </a:r>
            <a:r>
              <a:rPr dirty="0" sz="650" spc="-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650">
                <a:solidFill>
                  <a:srgbClr val="333333"/>
                </a:solidFill>
                <a:latin typeface="Carlito"/>
                <a:cs typeface="Carlito"/>
              </a:rPr>
              <a:t>only</a:t>
            </a:r>
            <a:r>
              <a:rPr dirty="0" sz="6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650">
                <a:solidFill>
                  <a:srgbClr val="333333"/>
                </a:solidFill>
                <a:latin typeface="Carlito"/>
                <a:cs typeface="Carlito"/>
              </a:rPr>
              <a:t>works</a:t>
            </a:r>
            <a:r>
              <a:rPr dirty="0" sz="6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650">
                <a:solidFill>
                  <a:srgbClr val="333333"/>
                </a:solidFill>
                <a:latin typeface="Carlito"/>
                <a:cs typeface="Carlito"/>
              </a:rPr>
              <a:t>with</a:t>
            </a:r>
            <a:r>
              <a:rPr dirty="0" sz="650" spc="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650">
                <a:solidFill>
                  <a:srgbClr val="333333"/>
                </a:solidFill>
                <a:latin typeface="Carlito"/>
                <a:cs typeface="Carlito"/>
              </a:rPr>
              <a:t>Panasonic</a:t>
            </a:r>
            <a:r>
              <a:rPr dirty="0" sz="6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650" spc="-20">
                <a:solidFill>
                  <a:srgbClr val="333333"/>
                </a:solidFill>
                <a:latin typeface="Carlito"/>
                <a:cs typeface="Carlito"/>
              </a:rPr>
              <a:t>units</a:t>
            </a:r>
            <a:endParaRPr sz="650">
              <a:latin typeface="Carlito"/>
              <a:cs typeface="Carlito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7665309" y="2233718"/>
            <a:ext cx="1526540" cy="695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3499"/>
              </a:lnSpc>
              <a:spcBef>
                <a:spcPts val="90"/>
              </a:spcBef>
            </a:pP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Save</a:t>
            </a:r>
            <a:r>
              <a:rPr dirty="0" sz="850" spc="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time</a:t>
            </a:r>
            <a:r>
              <a:rPr dirty="0" sz="850" spc="3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and</a:t>
            </a:r>
            <a:r>
              <a:rPr dirty="0" sz="850" spc="6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money</a:t>
            </a:r>
            <a:r>
              <a:rPr dirty="0" sz="850" spc="4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on</a:t>
            </a:r>
            <a:r>
              <a:rPr dirty="0" sz="850" spc="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Carlito"/>
                <a:cs typeface="Carlito"/>
              </a:rPr>
              <a:t>cabling</a:t>
            </a:r>
            <a:r>
              <a:rPr dirty="0" sz="850" spc="50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and</a:t>
            </a:r>
            <a:r>
              <a:rPr dirty="0" sz="850" spc="4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installation</a:t>
            </a:r>
            <a:r>
              <a:rPr dirty="0" sz="850" spc="6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costs</a:t>
            </a:r>
            <a:r>
              <a:rPr dirty="0" sz="850" spc="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by</a:t>
            </a:r>
            <a:r>
              <a:rPr dirty="0" sz="850" spc="3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using</a:t>
            </a:r>
            <a:r>
              <a:rPr dirty="0" sz="850" spc="5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 spc="-50">
                <a:solidFill>
                  <a:srgbClr val="FFFFFF"/>
                </a:solidFill>
                <a:latin typeface="Carlito"/>
                <a:cs typeface="Carlito"/>
              </a:rPr>
              <a:t>a</a:t>
            </a:r>
            <a:r>
              <a:rPr dirty="0" sz="850" spc="50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single</a:t>
            </a:r>
            <a:r>
              <a:rPr dirty="0" sz="850" spc="5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gateway</a:t>
            </a:r>
            <a:r>
              <a:rPr dirty="0" sz="850" spc="6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IN770</a:t>
            </a:r>
            <a:r>
              <a:rPr dirty="0" sz="850" spc="3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to</a:t>
            </a:r>
            <a:r>
              <a:rPr dirty="0" sz="850" spc="3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Carlito"/>
                <a:cs typeface="Carlito"/>
              </a:rPr>
              <a:t>monitor</a:t>
            </a:r>
            <a:r>
              <a:rPr dirty="0" sz="850" spc="50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and</a:t>
            </a:r>
            <a:r>
              <a:rPr dirty="0" sz="850" spc="4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control</a:t>
            </a:r>
            <a:r>
              <a:rPr dirty="0" sz="850" spc="5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multiple</a:t>
            </a:r>
            <a:r>
              <a:rPr dirty="0" sz="850" spc="7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indoor</a:t>
            </a:r>
            <a:r>
              <a:rPr dirty="0" sz="850" spc="5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 spc="-20">
                <a:solidFill>
                  <a:srgbClr val="FFFFFF"/>
                </a:solidFill>
                <a:latin typeface="Carlito"/>
                <a:cs typeface="Carlito"/>
              </a:rPr>
              <a:t>units</a:t>
            </a:r>
            <a:r>
              <a:rPr dirty="0" sz="850" spc="50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Carlito"/>
                <a:cs typeface="Carlito"/>
              </a:rPr>
              <a:t>individually.</a:t>
            </a:r>
            <a:endParaRPr sz="850">
              <a:latin typeface="Carlito"/>
              <a:cs typeface="Carlito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7665309" y="3038404"/>
            <a:ext cx="1515745" cy="6953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3499"/>
              </a:lnSpc>
              <a:spcBef>
                <a:spcPts val="90"/>
              </a:spcBef>
            </a:pP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Reduce</a:t>
            </a:r>
            <a:r>
              <a:rPr dirty="0" sz="850" spc="6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configuration</a:t>
            </a:r>
            <a:r>
              <a:rPr dirty="0" sz="850" spc="1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time</a:t>
            </a:r>
            <a:r>
              <a:rPr dirty="0" sz="850" spc="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 spc="-25">
                <a:solidFill>
                  <a:srgbClr val="FFFFFF"/>
                </a:solidFill>
                <a:latin typeface="Carlito"/>
                <a:cs typeface="Carlito"/>
              </a:rPr>
              <a:t>by</a:t>
            </a:r>
            <a:r>
              <a:rPr dirty="0" sz="850" spc="50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scanning</a:t>
            </a:r>
            <a:r>
              <a:rPr dirty="0" sz="850" spc="6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850" spc="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bus</a:t>
            </a:r>
            <a:r>
              <a:rPr dirty="0" sz="850" spc="5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 spc="-25">
                <a:solidFill>
                  <a:srgbClr val="FFFFFF"/>
                </a:solidFill>
                <a:latin typeface="Carlito"/>
                <a:cs typeface="Carlito"/>
              </a:rPr>
              <a:t>to</a:t>
            </a:r>
            <a:r>
              <a:rPr dirty="0" sz="850" spc="50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automatically</a:t>
            </a:r>
            <a:r>
              <a:rPr dirty="0" sz="850" spc="6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detect</a:t>
            </a:r>
            <a:r>
              <a:rPr dirty="0" sz="850" spc="4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all</a:t>
            </a:r>
            <a:r>
              <a:rPr dirty="0" sz="850" spc="3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850" spc="4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 spc="-20">
                <a:solidFill>
                  <a:srgbClr val="FFFFFF"/>
                </a:solidFill>
                <a:latin typeface="Carlito"/>
                <a:cs typeface="Carlito"/>
              </a:rPr>
              <a:t>units</a:t>
            </a:r>
            <a:r>
              <a:rPr dirty="0" sz="850" spc="50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connected</a:t>
            </a:r>
            <a:r>
              <a:rPr dirty="0" sz="850" spc="5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to</a:t>
            </a:r>
            <a:r>
              <a:rPr dirty="0" sz="850" spc="3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850" spc="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VRF</a:t>
            </a:r>
            <a:r>
              <a:rPr dirty="0" sz="850" spc="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Carlito"/>
                <a:cs typeface="Carlito"/>
              </a:rPr>
              <a:t>system,</a:t>
            </a:r>
            <a:r>
              <a:rPr dirty="0" sz="850" spc="50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including</a:t>
            </a:r>
            <a:r>
              <a:rPr dirty="0" sz="850" spc="8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their</a:t>
            </a:r>
            <a:r>
              <a:rPr dirty="0" sz="850" spc="4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>
                <a:solidFill>
                  <a:srgbClr val="FFFFFF"/>
                </a:solidFill>
                <a:latin typeface="Carlito"/>
                <a:cs typeface="Carlito"/>
              </a:rPr>
              <a:t>control</a:t>
            </a:r>
            <a:r>
              <a:rPr dirty="0" sz="850" spc="3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Carlito"/>
                <a:cs typeface="Carlito"/>
              </a:rPr>
              <a:t>signals.</a:t>
            </a:r>
            <a:endParaRPr sz="85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057655"/>
            <a:ext cx="10058400" cy="5659120"/>
            <a:chOff x="0" y="1057655"/>
            <a:chExt cx="10058400" cy="5659120"/>
          </a:xfrm>
        </p:grpSpPr>
        <p:sp>
          <p:nvSpPr>
            <p:cNvPr id="3" name="object 3" descr=""/>
            <p:cNvSpPr/>
            <p:nvPr/>
          </p:nvSpPr>
          <p:spPr>
            <a:xfrm>
              <a:off x="118871" y="1057655"/>
              <a:ext cx="9939655" cy="5659120"/>
            </a:xfrm>
            <a:custGeom>
              <a:avLst/>
              <a:gdLst/>
              <a:ahLst/>
              <a:cxnLst/>
              <a:rect l="l" t="t" r="r" b="b"/>
              <a:pathLst>
                <a:path w="9939655" h="5659120">
                  <a:moveTo>
                    <a:pt x="0" y="5658612"/>
                  </a:moveTo>
                  <a:lnTo>
                    <a:pt x="9939528" y="5658612"/>
                  </a:lnTo>
                  <a:lnTo>
                    <a:pt x="9939528" y="0"/>
                  </a:lnTo>
                  <a:lnTo>
                    <a:pt x="0" y="0"/>
                  </a:lnTo>
                  <a:lnTo>
                    <a:pt x="0" y="56586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1057655"/>
              <a:ext cx="119380" cy="5659120"/>
            </a:xfrm>
            <a:custGeom>
              <a:avLst/>
              <a:gdLst/>
              <a:ahLst/>
              <a:cxnLst/>
              <a:rect l="l" t="t" r="r" b="b"/>
              <a:pathLst>
                <a:path w="119380" h="5659120">
                  <a:moveTo>
                    <a:pt x="118872" y="5658612"/>
                  </a:moveTo>
                  <a:lnTo>
                    <a:pt x="0" y="5658612"/>
                  </a:lnTo>
                  <a:lnTo>
                    <a:pt x="0" y="0"/>
                  </a:lnTo>
                  <a:lnTo>
                    <a:pt x="118872" y="0"/>
                  </a:lnTo>
                  <a:lnTo>
                    <a:pt x="118872" y="5658612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8507" y="6320027"/>
              <a:ext cx="498348" cy="295655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552707" y="2035538"/>
            <a:ext cx="450850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b="1">
                <a:solidFill>
                  <a:srgbClr val="333333"/>
                </a:solidFill>
                <a:latin typeface="Carlito"/>
                <a:cs typeface="Carlito"/>
              </a:rPr>
              <a:t>1x1</a:t>
            </a:r>
            <a:r>
              <a:rPr dirty="0" sz="2200" spc="-40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 b="1">
                <a:solidFill>
                  <a:srgbClr val="333333"/>
                </a:solidFill>
                <a:latin typeface="Carlito"/>
                <a:cs typeface="Carlito"/>
              </a:rPr>
              <a:t>wire,</a:t>
            </a:r>
            <a:r>
              <a:rPr dirty="0" sz="2200" spc="-35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 b="1">
                <a:solidFill>
                  <a:srgbClr val="333333"/>
                </a:solidFill>
                <a:latin typeface="Carlito"/>
                <a:cs typeface="Carlito"/>
              </a:rPr>
              <a:t>IR</a:t>
            </a:r>
            <a:r>
              <a:rPr dirty="0" sz="2200" spc="-25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 b="1">
                <a:solidFill>
                  <a:srgbClr val="333333"/>
                </a:solidFill>
                <a:latin typeface="Carlito"/>
                <a:cs typeface="Carlito"/>
              </a:rPr>
              <a:t>&amp;</a:t>
            </a:r>
            <a:r>
              <a:rPr dirty="0" sz="2200" spc="-50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 b="1">
                <a:solidFill>
                  <a:srgbClr val="333333"/>
                </a:solidFill>
                <a:latin typeface="Carlito"/>
                <a:cs typeface="Carlito"/>
              </a:rPr>
              <a:t>Multi</a:t>
            </a:r>
            <a:r>
              <a:rPr dirty="0" sz="2200" spc="-50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 spc="-10" b="1">
                <a:solidFill>
                  <a:srgbClr val="333333"/>
                </a:solidFill>
                <a:latin typeface="Carlito"/>
                <a:cs typeface="Carlito"/>
              </a:rPr>
              <a:t>Interface</a:t>
            </a:r>
            <a:r>
              <a:rPr dirty="0" sz="2200" spc="-5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 b="1">
                <a:solidFill>
                  <a:srgbClr val="333333"/>
                </a:solidFill>
                <a:latin typeface="Carlito"/>
                <a:cs typeface="Carlito"/>
              </a:rPr>
              <a:t>&lt;–&gt;</a:t>
            </a:r>
            <a:r>
              <a:rPr dirty="0" sz="2200" spc="-35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2200" spc="-25" b="1">
                <a:solidFill>
                  <a:srgbClr val="333333"/>
                </a:solidFill>
                <a:latin typeface="Carlito"/>
                <a:cs typeface="Carlito"/>
              </a:rPr>
              <a:t>BMS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0948" y="1230853"/>
            <a:ext cx="3836035" cy="4279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>
                <a:solidFill>
                  <a:srgbClr val="033D5D"/>
                </a:solidFill>
                <a:latin typeface="Arial"/>
                <a:cs typeface="Arial"/>
              </a:rPr>
              <a:t>Connection</a:t>
            </a:r>
            <a:r>
              <a:rPr dirty="0" sz="2650" spc="-40">
                <a:solidFill>
                  <a:srgbClr val="033D5D"/>
                </a:solidFill>
                <a:latin typeface="Arial"/>
                <a:cs typeface="Arial"/>
              </a:rPr>
              <a:t> </a:t>
            </a:r>
            <a:r>
              <a:rPr dirty="0" sz="2650" spc="80">
                <a:solidFill>
                  <a:srgbClr val="033D5D"/>
                </a:solidFill>
                <a:latin typeface="Arial"/>
                <a:cs typeface="Arial"/>
              </a:rPr>
              <a:t>with</a:t>
            </a:r>
            <a:r>
              <a:rPr dirty="0" sz="2650" spc="-35">
                <a:solidFill>
                  <a:srgbClr val="033D5D"/>
                </a:solidFill>
                <a:latin typeface="Arial"/>
                <a:cs typeface="Arial"/>
              </a:rPr>
              <a:t> </a:t>
            </a:r>
            <a:r>
              <a:rPr dirty="0" sz="2650" spc="-160">
                <a:solidFill>
                  <a:srgbClr val="033D5D"/>
                </a:solidFill>
                <a:latin typeface="Arial"/>
                <a:cs typeface="Arial"/>
              </a:rPr>
              <a:t>AC</a:t>
            </a:r>
            <a:r>
              <a:rPr dirty="0" sz="2650" spc="-30">
                <a:solidFill>
                  <a:srgbClr val="033D5D"/>
                </a:solidFill>
                <a:latin typeface="Arial"/>
                <a:cs typeface="Arial"/>
              </a:rPr>
              <a:t> </a:t>
            </a:r>
            <a:r>
              <a:rPr dirty="0" sz="2650" spc="50">
                <a:solidFill>
                  <a:srgbClr val="033D5D"/>
                </a:solidFill>
                <a:latin typeface="Arial"/>
                <a:cs typeface="Arial"/>
              </a:rPr>
              <a:t>units</a:t>
            </a:r>
            <a:endParaRPr sz="2650">
              <a:latin typeface="Arial"/>
              <a:cs typeface="Arial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245363" y="2657855"/>
            <a:ext cx="9618345" cy="3022600"/>
            <a:chOff x="245363" y="2657855"/>
            <a:chExt cx="9618345" cy="3022600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363" y="2657855"/>
              <a:ext cx="9617964" cy="261518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16808" y="5294376"/>
              <a:ext cx="1293876" cy="38557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81699" y="5265420"/>
              <a:ext cx="655319" cy="341375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64023" y="5268467"/>
              <a:ext cx="1074420" cy="4084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84419" rIns="0" bIns="0" rtlCol="0" vert="horz">
            <a:spAutoFit/>
          </a:bodyPr>
          <a:lstStyle/>
          <a:p>
            <a:pPr marL="2517775">
              <a:lnSpc>
                <a:spcPct val="100000"/>
              </a:lnSpc>
              <a:spcBef>
                <a:spcPts val="130"/>
              </a:spcBef>
            </a:pPr>
            <a:r>
              <a:rPr dirty="0"/>
              <a:t>–</a:t>
            </a:r>
            <a:r>
              <a:rPr dirty="0" spc="-90"/>
              <a:t> </a:t>
            </a:r>
            <a:r>
              <a:rPr dirty="0" spc="-40"/>
              <a:t>Our</a:t>
            </a:r>
            <a:r>
              <a:rPr dirty="0" spc="-105"/>
              <a:t> </a:t>
            </a:r>
            <a:r>
              <a:rPr dirty="0" spc="100"/>
              <a:t>strengths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4880" y="1743455"/>
            <a:ext cx="1783079" cy="382524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06679" y="1057655"/>
            <a:ext cx="121920" cy="5659120"/>
          </a:xfrm>
          <a:custGeom>
            <a:avLst/>
            <a:gdLst/>
            <a:ahLst/>
            <a:cxnLst/>
            <a:rect l="l" t="t" r="r" b="b"/>
            <a:pathLst>
              <a:path w="121920" h="5659120">
                <a:moveTo>
                  <a:pt x="121920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21920" y="0"/>
                </a:lnTo>
                <a:lnTo>
                  <a:pt x="121920" y="5658612"/>
                </a:lnTo>
                <a:close/>
              </a:path>
            </a:pathLst>
          </a:custGeom>
          <a:solidFill>
            <a:srgbClr val="B6C6D1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950975" y="2369820"/>
          <a:ext cx="8288020" cy="3492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02735"/>
                <a:gridCol w="4109085"/>
              </a:tblGrid>
              <a:tr h="1746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5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algn="ctr" marR="190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650" spc="-1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ENERGY</a:t>
                      </a:r>
                      <a:r>
                        <a:rPr dirty="0" sz="2650" spc="-105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650" spc="-1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EFFICIENCY</a:t>
                      </a:r>
                      <a:endParaRPr sz="2650">
                        <a:latin typeface="Carlito"/>
                        <a:cs typeface="Carlito"/>
                      </a:endParaRPr>
                    </a:p>
                  </a:txBody>
                  <a:tcPr marL="0" marR="0" marB="0" marT="248285">
                    <a:lnR w="5715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7E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5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algn="ctr" marL="254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65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EASY</a:t>
                      </a:r>
                      <a:r>
                        <a:rPr dirty="0" sz="2650" spc="-12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65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</a:t>
                      </a:r>
                      <a:r>
                        <a:rPr dirty="0" sz="2650" spc="-13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650" spc="-25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USE</a:t>
                      </a:r>
                      <a:endParaRPr sz="2650">
                        <a:latin typeface="Carlito"/>
                        <a:cs typeface="Carlito"/>
                      </a:endParaRPr>
                    </a:p>
                  </a:txBody>
                  <a:tcPr marL="0" marR="0" marB="0" marT="248285">
                    <a:lnL w="57150">
                      <a:solidFill>
                        <a:srgbClr val="FFFFFF"/>
                      </a:solidFill>
                      <a:prstDash val="solid"/>
                    </a:lnL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1167B3"/>
                    </a:solidFill>
                  </a:tcPr>
                </a:tc>
              </a:tr>
              <a:tr h="1746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185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algn="ctr" marR="8255">
                        <a:lnSpc>
                          <a:spcPct val="100000"/>
                        </a:lnSpc>
                      </a:pPr>
                      <a:r>
                        <a:rPr dirty="0" sz="2650" spc="-1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SCALABILITY</a:t>
                      </a:r>
                      <a:endParaRPr sz="2650">
                        <a:latin typeface="Carlito"/>
                        <a:cs typeface="Carlito"/>
                      </a:endParaRPr>
                    </a:p>
                  </a:txBody>
                  <a:tcPr marL="0" marR="0" marB="0" marT="277495">
                    <a:lnR w="5715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0556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185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algn="ctr" marL="25400">
                        <a:lnSpc>
                          <a:spcPct val="100000"/>
                        </a:lnSpc>
                      </a:pPr>
                      <a:r>
                        <a:rPr dirty="0" sz="265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RELIABLE</a:t>
                      </a:r>
                      <a:r>
                        <a:rPr dirty="0" sz="2650" spc="-114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2650" spc="-1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SOLUTIONS</a:t>
                      </a:r>
                      <a:endParaRPr sz="2650">
                        <a:latin typeface="Carlito"/>
                        <a:cs typeface="Carlito"/>
                      </a:endParaRPr>
                    </a:p>
                  </a:txBody>
                  <a:tcPr marL="0" marR="0" marB="0" marT="277495">
                    <a:lnL w="57150">
                      <a:solidFill>
                        <a:srgbClr val="FFFFFF"/>
                      </a:solidFill>
                      <a:prstDash val="solid"/>
                    </a:lnL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08345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057655"/>
            <a:ext cx="10058400" cy="5659120"/>
          </a:xfrm>
          <a:custGeom>
            <a:avLst/>
            <a:gdLst/>
            <a:ahLst/>
            <a:cxnLst/>
            <a:rect l="l" t="t" r="r" b="b"/>
            <a:pathLst>
              <a:path w="10058400" h="5659120">
                <a:moveTo>
                  <a:pt x="10058400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0058400" y="0"/>
                </a:lnTo>
                <a:lnTo>
                  <a:pt x="10058400" y="5658612"/>
                </a:lnTo>
                <a:close/>
              </a:path>
            </a:pathLst>
          </a:custGeom>
          <a:solidFill>
            <a:srgbClr val="033D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48736" y="3361474"/>
            <a:ext cx="3564890" cy="981075"/>
          </a:xfrm>
          <a:prstGeom prst="rect"/>
        </p:spPr>
        <p:txBody>
          <a:bodyPr wrap="square" lIns="0" tIns="69850" rIns="0" bIns="0" rtlCol="0" vert="horz">
            <a:spAutoFit/>
          </a:bodyPr>
          <a:lstStyle/>
          <a:p>
            <a:pPr marL="12700" marR="5080" indent="1137920">
              <a:lnSpc>
                <a:spcPts val="3560"/>
              </a:lnSpc>
              <a:spcBef>
                <a:spcPts val="550"/>
              </a:spcBef>
            </a:pPr>
            <a:r>
              <a:rPr dirty="0" sz="3300" spc="40">
                <a:solidFill>
                  <a:srgbClr val="FFFFFF"/>
                </a:solidFill>
              </a:rPr>
              <a:t>Intesis </a:t>
            </a:r>
            <a:r>
              <a:rPr dirty="0" sz="3300" spc="45">
                <a:solidFill>
                  <a:srgbClr val="FFFFFF"/>
                </a:solidFill>
              </a:rPr>
              <a:t>Network</a:t>
            </a:r>
            <a:r>
              <a:rPr dirty="0" sz="3300" spc="-25">
                <a:solidFill>
                  <a:srgbClr val="FFFFFF"/>
                </a:solidFill>
              </a:rPr>
              <a:t> </a:t>
            </a:r>
            <a:r>
              <a:rPr dirty="0" sz="3300" spc="-30">
                <a:solidFill>
                  <a:srgbClr val="FFFFFF"/>
                </a:solidFill>
              </a:rPr>
              <a:t>Gateways</a:t>
            </a:r>
            <a:endParaRPr sz="33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41520" y="3384803"/>
            <a:ext cx="5259705" cy="2563495"/>
          </a:xfrm>
          <a:custGeom>
            <a:avLst/>
            <a:gdLst/>
            <a:ahLst/>
            <a:cxnLst/>
            <a:rect l="l" t="t" r="r" b="b"/>
            <a:pathLst>
              <a:path w="5259705" h="2563495">
                <a:moveTo>
                  <a:pt x="4832604" y="2563368"/>
                </a:moveTo>
                <a:lnTo>
                  <a:pt x="426719" y="2563368"/>
                </a:lnTo>
                <a:lnTo>
                  <a:pt x="380128" y="2560870"/>
                </a:lnTo>
                <a:lnTo>
                  <a:pt x="335013" y="2553551"/>
                </a:lnTo>
                <a:lnTo>
                  <a:pt x="291632" y="2541666"/>
                </a:lnTo>
                <a:lnTo>
                  <a:pt x="250243" y="2525473"/>
                </a:lnTo>
                <a:lnTo>
                  <a:pt x="211102" y="2505230"/>
                </a:lnTo>
                <a:lnTo>
                  <a:pt x="174467" y="2481193"/>
                </a:lnTo>
                <a:lnTo>
                  <a:pt x="140596" y="2453621"/>
                </a:lnTo>
                <a:lnTo>
                  <a:pt x="109746" y="2422771"/>
                </a:lnTo>
                <a:lnTo>
                  <a:pt x="82174" y="2388900"/>
                </a:lnTo>
                <a:lnTo>
                  <a:pt x="58137" y="2352265"/>
                </a:lnTo>
                <a:lnTo>
                  <a:pt x="37894" y="2313124"/>
                </a:lnTo>
                <a:lnTo>
                  <a:pt x="21701" y="2271735"/>
                </a:lnTo>
                <a:lnTo>
                  <a:pt x="9816" y="2228354"/>
                </a:lnTo>
                <a:lnTo>
                  <a:pt x="2497" y="2183239"/>
                </a:lnTo>
                <a:lnTo>
                  <a:pt x="0" y="2136648"/>
                </a:lnTo>
                <a:lnTo>
                  <a:pt x="0" y="428244"/>
                </a:lnTo>
                <a:lnTo>
                  <a:pt x="2497" y="381633"/>
                </a:lnTo>
                <a:lnTo>
                  <a:pt x="9816" y="336463"/>
                </a:lnTo>
                <a:lnTo>
                  <a:pt x="21701" y="292998"/>
                </a:lnTo>
                <a:lnTo>
                  <a:pt x="37894" y="251499"/>
                </a:lnTo>
                <a:lnTo>
                  <a:pt x="58137" y="212231"/>
                </a:lnTo>
                <a:lnTo>
                  <a:pt x="82174" y="175455"/>
                </a:lnTo>
                <a:lnTo>
                  <a:pt x="109746" y="141434"/>
                </a:lnTo>
                <a:lnTo>
                  <a:pt x="140596" y="110431"/>
                </a:lnTo>
                <a:lnTo>
                  <a:pt x="174467" y="82710"/>
                </a:lnTo>
                <a:lnTo>
                  <a:pt x="211102" y="58532"/>
                </a:lnTo>
                <a:lnTo>
                  <a:pt x="250243" y="38161"/>
                </a:lnTo>
                <a:lnTo>
                  <a:pt x="291632" y="21860"/>
                </a:lnTo>
                <a:lnTo>
                  <a:pt x="335013" y="9890"/>
                </a:lnTo>
                <a:lnTo>
                  <a:pt x="380128" y="2516"/>
                </a:lnTo>
                <a:lnTo>
                  <a:pt x="426719" y="0"/>
                </a:lnTo>
                <a:lnTo>
                  <a:pt x="4832604" y="0"/>
                </a:lnTo>
                <a:lnTo>
                  <a:pt x="4879195" y="2516"/>
                </a:lnTo>
                <a:lnTo>
                  <a:pt x="4924310" y="9890"/>
                </a:lnTo>
                <a:lnTo>
                  <a:pt x="4967691" y="21860"/>
                </a:lnTo>
                <a:lnTo>
                  <a:pt x="5009080" y="38161"/>
                </a:lnTo>
                <a:lnTo>
                  <a:pt x="5048221" y="58532"/>
                </a:lnTo>
                <a:lnTo>
                  <a:pt x="5084856" y="82710"/>
                </a:lnTo>
                <a:lnTo>
                  <a:pt x="5118727" y="110431"/>
                </a:lnTo>
                <a:lnTo>
                  <a:pt x="5149577" y="141434"/>
                </a:lnTo>
                <a:lnTo>
                  <a:pt x="5177149" y="175455"/>
                </a:lnTo>
                <a:lnTo>
                  <a:pt x="5201186" y="212231"/>
                </a:lnTo>
                <a:lnTo>
                  <a:pt x="5221429" y="251499"/>
                </a:lnTo>
                <a:lnTo>
                  <a:pt x="5237622" y="292998"/>
                </a:lnTo>
                <a:lnTo>
                  <a:pt x="5249507" y="336463"/>
                </a:lnTo>
                <a:lnTo>
                  <a:pt x="5256826" y="381633"/>
                </a:lnTo>
                <a:lnTo>
                  <a:pt x="5259324" y="428244"/>
                </a:lnTo>
                <a:lnTo>
                  <a:pt x="5259324" y="2136648"/>
                </a:lnTo>
                <a:lnTo>
                  <a:pt x="5256826" y="2183239"/>
                </a:lnTo>
                <a:lnTo>
                  <a:pt x="5249507" y="2228354"/>
                </a:lnTo>
                <a:lnTo>
                  <a:pt x="5237622" y="2271735"/>
                </a:lnTo>
                <a:lnTo>
                  <a:pt x="5221429" y="2313124"/>
                </a:lnTo>
                <a:lnTo>
                  <a:pt x="5201186" y="2352265"/>
                </a:lnTo>
                <a:lnTo>
                  <a:pt x="5177149" y="2388900"/>
                </a:lnTo>
                <a:lnTo>
                  <a:pt x="5149577" y="2422771"/>
                </a:lnTo>
                <a:lnTo>
                  <a:pt x="5118727" y="2453621"/>
                </a:lnTo>
                <a:lnTo>
                  <a:pt x="5084856" y="2481193"/>
                </a:lnTo>
                <a:lnTo>
                  <a:pt x="5048221" y="2505230"/>
                </a:lnTo>
                <a:lnTo>
                  <a:pt x="5009080" y="2525473"/>
                </a:lnTo>
                <a:lnTo>
                  <a:pt x="4967691" y="2541666"/>
                </a:lnTo>
                <a:lnTo>
                  <a:pt x="4924310" y="2553551"/>
                </a:lnTo>
                <a:lnTo>
                  <a:pt x="4879195" y="2560870"/>
                </a:lnTo>
                <a:lnTo>
                  <a:pt x="4832604" y="2563368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598931" y="3384803"/>
            <a:ext cx="3919220" cy="2563495"/>
            <a:chOff x="598931" y="3384803"/>
            <a:chExt cx="3919220" cy="2563495"/>
          </a:xfrm>
        </p:grpSpPr>
        <p:sp>
          <p:nvSpPr>
            <p:cNvPr id="4" name="object 4" descr=""/>
            <p:cNvSpPr/>
            <p:nvPr/>
          </p:nvSpPr>
          <p:spPr>
            <a:xfrm>
              <a:off x="598931" y="3384803"/>
              <a:ext cx="2976880" cy="2563495"/>
            </a:xfrm>
            <a:custGeom>
              <a:avLst/>
              <a:gdLst/>
              <a:ahLst/>
              <a:cxnLst/>
              <a:rect l="l" t="t" r="r" b="b"/>
              <a:pathLst>
                <a:path w="2976879" h="2563495">
                  <a:moveTo>
                    <a:pt x="2549652" y="2563368"/>
                  </a:moveTo>
                  <a:lnTo>
                    <a:pt x="428244" y="2563368"/>
                  </a:lnTo>
                  <a:lnTo>
                    <a:pt x="381633" y="2560870"/>
                  </a:lnTo>
                  <a:lnTo>
                    <a:pt x="336463" y="2553551"/>
                  </a:lnTo>
                  <a:lnTo>
                    <a:pt x="292998" y="2541666"/>
                  </a:lnTo>
                  <a:lnTo>
                    <a:pt x="251499" y="2525473"/>
                  </a:lnTo>
                  <a:lnTo>
                    <a:pt x="212231" y="2505230"/>
                  </a:lnTo>
                  <a:lnTo>
                    <a:pt x="175455" y="2481193"/>
                  </a:lnTo>
                  <a:lnTo>
                    <a:pt x="141434" y="2453621"/>
                  </a:lnTo>
                  <a:lnTo>
                    <a:pt x="110431" y="2422771"/>
                  </a:lnTo>
                  <a:lnTo>
                    <a:pt x="82710" y="2388900"/>
                  </a:lnTo>
                  <a:lnTo>
                    <a:pt x="58532" y="2352265"/>
                  </a:lnTo>
                  <a:lnTo>
                    <a:pt x="38161" y="2313124"/>
                  </a:lnTo>
                  <a:lnTo>
                    <a:pt x="21860" y="2271735"/>
                  </a:lnTo>
                  <a:lnTo>
                    <a:pt x="9890" y="2228354"/>
                  </a:lnTo>
                  <a:lnTo>
                    <a:pt x="2516" y="2183239"/>
                  </a:lnTo>
                  <a:lnTo>
                    <a:pt x="0" y="2136648"/>
                  </a:lnTo>
                  <a:lnTo>
                    <a:pt x="0" y="428244"/>
                  </a:lnTo>
                  <a:lnTo>
                    <a:pt x="2516" y="381633"/>
                  </a:lnTo>
                  <a:lnTo>
                    <a:pt x="9890" y="336463"/>
                  </a:lnTo>
                  <a:lnTo>
                    <a:pt x="21860" y="292998"/>
                  </a:lnTo>
                  <a:lnTo>
                    <a:pt x="38161" y="251499"/>
                  </a:lnTo>
                  <a:lnTo>
                    <a:pt x="58532" y="212231"/>
                  </a:lnTo>
                  <a:lnTo>
                    <a:pt x="82710" y="175455"/>
                  </a:lnTo>
                  <a:lnTo>
                    <a:pt x="110431" y="141434"/>
                  </a:lnTo>
                  <a:lnTo>
                    <a:pt x="141434" y="110431"/>
                  </a:lnTo>
                  <a:lnTo>
                    <a:pt x="175455" y="82710"/>
                  </a:lnTo>
                  <a:lnTo>
                    <a:pt x="212231" y="58532"/>
                  </a:lnTo>
                  <a:lnTo>
                    <a:pt x="251499" y="38161"/>
                  </a:lnTo>
                  <a:lnTo>
                    <a:pt x="292998" y="21860"/>
                  </a:lnTo>
                  <a:lnTo>
                    <a:pt x="336463" y="9890"/>
                  </a:lnTo>
                  <a:lnTo>
                    <a:pt x="381633" y="2516"/>
                  </a:lnTo>
                  <a:lnTo>
                    <a:pt x="428244" y="0"/>
                  </a:lnTo>
                  <a:lnTo>
                    <a:pt x="2549652" y="0"/>
                  </a:lnTo>
                  <a:lnTo>
                    <a:pt x="2596243" y="2516"/>
                  </a:lnTo>
                  <a:lnTo>
                    <a:pt x="2641358" y="9890"/>
                  </a:lnTo>
                  <a:lnTo>
                    <a:pt x="2684739" y="21860"/>
                  </a:lnTo>
                  <a:lnTo>
                    <a:pt x="2726128" y="38161"/>
                  </a:lnTo>
                  <a:lnTo>
                    <a:pt x="2765269" y="58532"/>
                  </a:lnTo>
                  <a:lnTo>
                    <a:pt x="2801904" y="82710"/>
                  </a:lnTo>
                  <a:lnTo>
                    <a:pt x="2835775" y="110431"/>
                  </a:lnTo>
                  <a:lnTo>
                    <a:pt x="2866625" y="141434"/>
                  </a:lnTo>
                  <a:lnTo>
                    <a:pt x="2894197" y="175455"/>
                  </a:lnTo>
                  <a:lnTo>
                    <a:pt x="2918234" y="212231"/>
                  </a:lnTo>
                  <a:lnTo>
                    <a:pt x="2938477" y="251499"/>
                  </a:lnTo>
                  <a:lnTo>
                    <a:pt x="2954670" y="292998"/>
                  </a:lnTo>
                  <a:lnTo>
                    <a:pt x="2966555" y="336463"/>
                  </a:lnTo>
                  <a:lnTo>
                    <a:pt x="2973874" y="381633"/>
                  </a:lnTo>
                  <a:lnTo>
                    <a:pt x="2976372" y="428244"/>
                  </a:lnTo>
                  <a:lnTo>
                    <a:pt x="2976372" y="2136648"/>
                  </a:lnTo>
                  <a:lnTo>
                    <a:pt x="2973874" y="2183239"/>
                  </a:lnTo>
                  <a:lnTo>
                    <a:pt x="2966555" y="2228354"/>
                  </a:lnTo>
                  <a:lnTo>
                    <a:pt x="2954670" y="2271735"/>
                  </a:lnTo>
                  <a:lnTo>
                    <a:pt x="2938477" y="2313124"/>
                  </a:lnTo>
                  <a:lnTo>
                    <a:pt x="2918234" y="2352265"/>
                  </a:lnTo>
                  <a:lnTo>
                    <a:pt x="2894197" y="2388900"/>
                  </a:lnTo>
                  <a:lnTo>
                    <a:pt x="2866625" y="2422771"/>
                  </a:lnTo>
                  <a:lnTo>
                    <a:pt x="2835775" y="2453621"/>
                  </a:lnTo>
                  <a:lnTo>
                    <a:pt x="2801904" y="2481193"/>
                  </a:lnTo>
                  <a:lnTo>
                    <a:pt x="2765269" y="2505230"/>
                  </a:lnTo>
                  <a:lnTo>
                    <a:pt x="2726128" y="2525473"/>
                  </a:lnTo>
                  <a:lnTo>
                    <a:pt x="2684739" y="2541666"/>
                  </a:lnTo>
                  <a:lnTo>
                    <a:pt x="2641358" y="2553551"/>
                  </a:lnTo>
                  <a:lnTo>
                    <a:pt x="2596243" y="2560870"/>
                  </a:lnTo>
                  <a:lnTo>
                    <a:pt x="2549652" y="2563368"/>
                  </a:lnTo>
                  <a:close/>
                </a:path>
              </a:pathLst>
            </a:custGeom>
            <a:solidFill>
              <a:srgbClr val="D6EF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55064" y="3614927"/>
              <a:ext cx="1853184" cy="196138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5047" y="3942587"/>
              <a:ext cx="798576" cy="56997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000" y="4928615"/>
              <a:ext cx="806195" cy="21945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608831" y="4488179"/>
              <a:ext cx="902335" cy="367665"/>
            </a:xfrm>
            <a:custGeom>
              <a:avLst/>
              <a:gdLst/>
              <a:ahLst/>
              <a:cxnLst/>
              <a:rect l="l" t="t" r="r" b="b"/>
              <a:pathLst>
                <a:path w="902335" h="367664">
                  <a:moveTo>
                    <a:pt x="717803" y="367284"/>
                  </a:moveTo>
                  <a:lnTo>
                    <a:pt x="717803" y="275844"/>
                  </a:lnTo>
                  <a:lnTo>
                    <a:pt x="184403" y="275844"/>
                  </a:lnTo>
                  <a:lnTo>
                    <a:pt x="184403" y="367284"/>
                  </a:lnTo>
                  <a:lnTo>
                    <a:pt x="0" y="184404"/>
                  </a:lnTo>
                  <a:lnTo>
                    <a:pt x="184403" y="0"/>
                  </a:lnTo>
                  <a:lnTo>
                    <a:pt x="184403" y="91440"/>
                  </a:lnTo>
                  <a:lnTo>
                    <a:pt x="717803" y="91440"/>
                  </a:lnTo>
                  <a:lnTo>
                    <a:pt x="717803" y="0"/>
                  </a:lnTo>
                  <a:lnTo>
                    <a:pt x="902207" y="184404"/>
                  </a:lnTo>
                  <a:lnTo>
                    <a:pt x="717803" y="367284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608831" y="4488179"/>
              <a:ext cx="902335" cy="367665"/>
            </a:xfrm>
            <a:custGeom>
              <a:avLst/>
              <a:gdLst/>
              <a:ahLst/>
              <a:cxnLst/>
              <a:rect l="l" t="t" r="r" b="b"/>
              <a:pathLst>
                <a:path w="902335" h="367664">
                  <a:moveTo>
                    <a:pt x="184403" y="367284"/>
                  </a:moveTo>
                  <a:lnTo>
                    <a:pt x="0" y="184404"/>
                  </a:lnTo>
                  <a:lnTo>
                    <a:pt x="184403" y="0"/>
                  </a:lnTo>
                  <a:lnTo>
                    <a:pt x="184403" y="91440"/>
                  </a:lnTo>
                  <a:lnTo>
                    <a:pt x="717803" y="91440"/>
                  </a:lnTo>
                  <a:lnTo>
                    <a:pt x="717803" y="0"/>
                  </a:lnTo>
                  <a:lnTo>
                    <a:pt x="902207" y="184404"/>
                  </a:lnTo>
                  <a:lnTo>
                    <a:pt x="717803" y="367284"/>
                  </a:lnTo>
                  <a:lnTo>
                    <a:pt x="717803" y="275844"/>
                  </a:lnTo>
                  <a:lnTo>
                    <a:pt x="184403" y="275844"/>
                  </a:lnTo>
                  <a:lnTo>
                    <a:pt x="184403" y="367284"/>
                  </a:lnTo>
                  <a:close/>
                </a:path>
              </a:pathLst>
            </a:custGeom>
            <a:ln w="13716">
              <a:solidFill>
                <a:srgbClr val="01132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855951" y="3007835"/>
            <a:ext cx="2611120" cy="2946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BMS/Scada/Controllers/HMI</a:t>
            </a:r>
            <a:endParaRPr sz="1750">
              <a:latin typeface="Carlito"/>
              <a:cs typeface="Carlito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42731" y="3709415"/>
            <a:ext cx="1508760" cy="291084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4815255" y="3015491"/>
            <a:ext cx="1202055" cy="2946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Field</a:t>
            </a:r>
            <a:r>
              <a:rPr dirty="0" sz="1750" spc="-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Devices</a:t>
            </a:r>
            <a:endParaRPr sz="1750">
              <a:latin typeface="Carlito"/>
              <a:cs typeface="Carlito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26152" y="4379976"/>
            <a:ext cx="797051" cy="568451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92240" y="4471415"/>
            <a:ext cx="1255776" cy="406908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63868" y="3685032"/>
            <a:ext cx="1071372" cy="34137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71331" y="4517135"/>
            <a:ext cx="986027" cy="31089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722876" y="5347715"/>
            <a:ext cx="1367027" cy="358139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92668" y="5202935"/>
            <a:ext cx="1013459" cy="539495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621780" y="5140452"/>
            <a:ext cx="1167383" cy="789431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535423" y="3535679"/>
            <a:ext cx="1737359" cy="64007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860704" y="1910466"/>
            <a:ext cx="7578090" cy="42799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/>
              <a:t>Protocols</a:t>
            </a:r>
            <a:r>
              <a:rPr dirty="0" sz="2650" spc="200"/>
              <a:t> </a:t>
            </a:r>
            <a:r>
              <a:rPr dirty="0" sz="2650"/>
              <a:t>supported</a:t>
            </a:r>
            <a:r>
              <a:rPr dirty="0" sz="2650" spc="165"/>
              <a:t> </a:t>
            </a:r>
            <a:r>
              <a:rPr dirty="0" sz="2650"/>
              <a:t>by</a:t>
            </a:r>
            <a:r>
              <a:rPr dirty="0" sz="2650" spc="160"/>
              <a:t> </a:t>
            </a:r>
            <a:r>
              <a:rPr dirty="0" sz="2650"/>
              <a:t>Intesis</a:t>
            </a:r>
            <a:r>
              <a:rPr dirty="0" sz="2650" spc="170"/>
              <a:t> </a:t>
            </a:r>
            <a:r>
              <a:rPr dirty="0" sz="2650"/>
              <a:t>Network</a:t>
            </a:r>
            <a:r>
              <a:rPr dirty="0" sz="2650" spc="215"/>
              <a:t> </a:t>
            </a:r>
            <a:r>
              <a:rPr dirty="0" sz="2650" spc="-10"/>
              <a:t>Gateways</a:t>
            </a:r>
            <a:endParaRPr sz="2650"/>
          </a:p>
        </p:txBody>
      </p:sp>
      <p:sp>
        <p:nvSpPr>
          <p:cNvPr id="22" name="object 22" descr=""/>
          <p:cNvSpPr/>
          <p:nvPr/>
        </p:nvSpPr>
        <p:spPr>
          <a:xfrm>
            <a:off x="106679" y="1057655"/>
            <a:ext cx="121920" cy="5659120"/>
          </a:xfrm>
          <a:custGeom>
            <a:avLst/>
            <a:gdLst/>
            <a:ahLst/>
            <a:cxnLst/>
            <a:rect l="l" t="t" r="r" b="b"/>
            <a:pathLst>
              <a:path w="121920" h="5659120">
                <a:moveTo>
                  <a:pt x="121920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21920" y="0"/>
                </a:lnTo>
                <a:lnTo>
                  <a:pt x="121920" y="5658612"/>
                </a:lnTo>
                <a:close/>
              </a:path>
            </a:pathLst>
          </a:custGeom>
          <a:solidFill>
            <a:srgbClr val="B6C6D1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92325" y="3000287"/>
            <a:ext cx="4434840" cy="280162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207645" marR="40640" indent="-195580">
              <a:lnSpc>
                <a:spcPts val="1900"/>
              </a:lnSpc>
              <a:spcBef>
                <a:spcPts val="340"/>
              </a:spcBef>
              <a:buClr>
                <a:srgbClr val="033D5D"/>
              </a:buClr>
              <a:buFont typeface="Arial"/>
              <a:buChar char="•"/>
              <a:tabLst>
                <a:tab pos="207645" algn="l"/>
              </a:tabLst>
            </a:pPr>
            <a:r>
              <a:rPr dirty="0" sz="1750" b="1">
                <a:solidFill>
                  <a:srgbClr val="333333"/>
                </a:solidFill>
                <a:latin typeface="Carlito"/>
                <a:cs typeface="Carlito"/>
              </a:rPr>
              <a:t>Intesis</a:t>
            </a:r>
            <a:r>
              <a:rPr dirty="0" sz="1750" spc="-50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supports</a:t>
            </a:r>
            <a:r>
              <a:rPr dirty="0" sz="175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all</a:t>
            </a:r>
            <a:r>
              <a:rPr dirty="0" sz="175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major</a:t>
            </a:r>
            <a:r>
              <a:rPr dirty="0" sz="175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building</a:t>
            </a:r>
            <a:r>
              <a:rPr dirty="0" sz="1750" spc="-6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automation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technologies</a:t>
            </a:r>
            <a:r>
              <a:rPr dirty="0" sz="1750" spc="-5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and</a:t>
            </a:r>
            <a:r>
              <a:rPr dirty="0" sz="175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standards.</a:t>
            </a:r>
            <a:endParaRPr sz="175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09"/>
              </a:spcBef>
              <a:buClr>
                <a:srgbClr val="033D5D"/>
              </a:buClr>
              <a:buFont typeface="Arial"/>
              <a:buChar char="•"/>
            </a:pPr>
            <a:endParaRPr sz="1750">
              <a:latin typeface="Carlito"/>
              <a:cs typeface="Carlito"/>
            </a:endParaRPr>
          </a:p>
          <a:p>
            <a:pPr marL="207645" indent="-194945">
              <a:lnSpc>
                <a:spcPct val="100000"/>
              </a:lnSpc>
              <a:buClr>
                <a:srgbClr val="033D5D"/>
              </a:buClr>
              <a:buFont typeface="Arial"/>
              <a:buChar char="•"/>
              <a:tabLst>
                <a:tab pos="207645" algn="l"/>
              </a:tabLst>
            </a:pP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Simple,</a:t>
            </a:r>
            <a:r>
              <a:rPr dirty="0" sz="1750" spc="-4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robust</a:t>
            </a:r>
            <a:r>
              <a:rPr dirty="0" sz="1750" spc="-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and</a:t>
            </a:r>
            <a:r>
              <a:rPr dirty="0" sz="175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reliable.</a:t>
            </a:r>
            <a:endParaRPr sz="175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640"/>
              </a:spcBef>
              <a:buClr>
                <a:srgbClr val="033D5D"/>
              </a:buClr>
              <a:buFont typeface="Arial"/>
              <a:buChar char="•"/>
            </a:pPr>
            <a:endParaRPr sz="1750">
              <a:latin typeface="Carlito"/>
              <a:cs typeface="Carlito"/>
            </a:endParaRPr>
          </a:p>
          <a:p>
            <a:pPr marL="207645" marR="5080" indent="-195580">
              <a:lnSpc>
                <a:spcPct val="90600"/>
              </a:lnSpc>
              <a:spcBef>
                <a:spcPts val="5"/>
              </a:spcBef>
              <a:buClr>
                <a:srgbClr val="033D5D"/>
              </a:buClr>
              <a:buFont typeface="Arial"/>
              <a:buChar char="•"/>
              <a:tabLst>
                <a:tab pos="207645" algn="l"/>
              </a:tabLst>
            </a:pP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Configuration</a:t>
            </a:r>
            <a:r>
              <a:rPr dirty="0" sz="1750" spc="-5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software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providing</a:t>
            </a:r>
            <a:r>
              <a:rPr dirty="0" sz="1750" spc="-4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an</a:t>
            </a:r>
            <a:r>
              <a:rPr dirty="0" sz="1750" spc="-20">
                <a:solidFill>
                  <a:srgbClr val="333333"/>
                </a:solidFill>
                <a:latin typeface="Carlito"/>
                <a:cs typeface="Carlito"/>
              </a:rPr>
              <a:t> easy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 setup</a:t>
            </a:r>
            <a:r>
              <a:rPr dirty="0" sz="175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process,</a:t>
            </a:r>
            <a:r>
              <a:rPr dirty="0" sz="175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examples,</a:t>
            </a:r>
            <a:r>
              <a:rPr dirty="0" sz="1750" spc="-4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templates</a:t>
            </a:r>
            <a:r>
              <a:rPr dirty="0" sz="1750" spc="-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and</a:t>
            </a:r>
            <a:r>
              <a:rPr dirty="0" sz="1750" spc="-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useful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diagnostics</a:t>
            </a:r>
            <a:r>
              <a:rPr dirty="0" sz="1750" spc="-6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and</a:t>
            </a:r>
            <a:r>
              <a:rPr dirty="0" sz="1750" spc="-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troubleshooting</a:t>
            </a:r>
            <a:r>
              <a:rPr dirty="0" sz="1750" spc="-7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tools.</a:t>
            </a:r>
            <a:endParaRPr sz="175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40"/>
              </a:spcBef>
              <a:buClr>
                <a:srgbClr val="033D5D"/>
              </a:buClr>
              <a:buFont typeface="Arial"/>
              <a:buChar char="•"/>
            </a:pPr>
            <a:endParaRPr sz="1750">
              <a:latin typeface="Carlito"/>
              <a:cs typeface="Carlito"/>
            </a:endParaRPr>
          </a:p>
          <a:p>
            <a:pPr marL="207645" indent="-194945">
              <a:lnSpc>
                <a:spcPct val="100000"/>
              </a:lnSpc>
              <a:buClr>
                <a:srgbClr val="033D5D"/>
              </a:buClr>
              <a:buFont typeface="Arial"/>
              <a:buChar char="•"/>
              <a:tabLst>
                <a:tab pos="207645" algn="l"/>
              </a:tabLst>
            </a:pP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Certifications</a:t>
            </a:r>
            <a:r>
              <a:rPr dirty="0" sz="1750" spc="-7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for</a:t>
            </a:r>
            <a:r>
              <a:rPr dirty="0" sz="1750" spc="-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protocols</a:t>
            </a:r>
            <a:r>
              <a:rPr dirty="0" sz="1750" spc="-6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and</a:t>
            </a:r>
            <a:r>
              <a:rPr dirty="0" sz="175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markets.</a:t>
            </a:r>
            <a:endParaRPr sz="175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9843" y="1703346"/>
            <a:ext cx="4890135" cy="901065"/>
          </a:xfrm>
          <a:prstGeom prst="rect"/>
        </p:spPr>
        <p:txBody>
          <a:bodyPr wrap="square" lIns="0" tIns="1035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dirty="0" spc="55"/>
              <a:t>Intesis</a:t>
            </a:r>
            <a:r>
              <a:rPr dirty="0" spc="-60"/>
              <a:t> </a:t>
            </a:r>
            <a:r>
              <a:rPr dirty="0" spc="60"/>
              <a:t>Network</a:t>
            </a:r>
            <a:r>
              <a:rPr dirty="0" spc="-70"/>
              <a:t> </a:t>
            </a:r>
            <a:r>
              <a:rPr dirty="0" spc="-10"/>
              <a:t>Gateways</a:t>
            </a:r>
          </a:p>
          <a:p>
            <a:pPr marL="74930">
              <a:lnSpc>
                <a:spcPct val="100000"/>
              </a:lnSpc>
              <a:spcBef>
                <a:spcPts val="414"/>
              </a:spcBef>
            </a:pPr>
            <a:r>
              <a:rPr dirty="0" sz="1750"/>
              <a:t>We</a:t>
            </a:r>
            <a:r>
              <a:rPr dirty="0" sz="1750" spc="65"/>
              <a:t> offer</a:t>
            </a:r>
            <a:r>
              <a:rPr dirty="0" sz="1750" spc="40"/>
              <a:t> </a:t>
            </a:r>
            <a:r>
              <a:rPr dirty="0" sz="1750"/>
              <a:t>integration</a:t>
            </a:r>
            <a:r>
              <a:rPr dirty="0" sz="1750" spc="90"/>
              <a:t> </a:t>
            </a:r>
            <a:r>
              <a:rPr dirty="0" sz="1750"/>
              <a:t>solutions</a:t>
            </a:r>
            <a:r>
              <a:rPr dirty="0" sz="1750" spc="75"/>
              <a:t> for</a:t>
            </a:r>
            <a:r>
              <a:rPr dirty="0" sz="1750" spc="40"/>
              <a:t> </a:t>
            </a:r>
            <a:r>
              <a:rPr dirty="0" sz="1750"/>
              <a:t>all</a:t>
            </a:r>
            <a:r>
              <a:rPr dirty="0" sz="1750" spc="80"/>
              <a:t> </a:t>
            </a:r>
            <a:r>
              <a:rPr dirty="0" sz="1750"/>
              <a:t>your</a:t>
            </a:r>
            <a:r>
              <a:rPr dirty="0" sz="1750" spc="40"/>
              <a:t> </a:t>
            </a:r>
            <a:r>
              <a:rPr dirty="0" sz="1750" spc="-10"/>
              <a:t>needs</a:t>
            </a:r>
            <a:endParaRPr sz="175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9652" y="4434840"/>
            <a:ext cx="1283607" cy="334162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24543" y="4407408"/>
            <a:ext cx="655319" cy="33985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34000" y="4933188"/>
            <a:ext cx="954052" cy="355092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05343" y="4410455"/>
            <a:ext cx="1075943" cy="40690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65819" y="4981955"/>
            <a:ext cx="1170431" cy="33219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74992" y="5355335"/>
            <a:ext cx="1063752" cy="536302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62166" y="4999768"/>
            <a:ext cx="1742243" cy="297041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327782" y="5522976"/>
            <a:ext cx="1407444" cy="246838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750807" y="5512869"/>
            <a:ext cx="578345" cy="409394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614671" y="2703576"/>
            <a:ext cx="5443728" cy="1559052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416296" y="4500371"/>
            <a:ext cx="802040" cy="219455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106679" y="1057655"/>
            <a:ext cx="121920" cy="5659120"/>
          </a:xfrm>
          <a:custGeom>
            <a:avLst/>
            <a:gdLst/>
            <a:ahLst/>
            <a:cxnLst/>
            <a:rect l="l" t="t" r="r" b="b"/>
            <a:pathLst>
              <a:path w="121920" h="5659120">
                <a:moveTo>
                  <a:pt x="121920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21920" y="0"/>
                </a:lnTo>
                <a:lnTo>
                  <a:pt x="121920" y="5658612"/>
                </a:lnTo>
                <a:close/>
              </a:path>
            </a:pathLst>
          </a:custGeom>
          <a:solidFill>
            <a:srgbClr val="B6C6D1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868668" y="1665732"/>
            <a:ext cx="2798445" cy="2283460"/>
          </a:xfrm>
          <a:custGeom>
            <a:avLst/>
            <a:gdLst/>
            <a:ahLst/>
            <a:cxnLst/>
            <a:rect l="l" t="t" r="r" b="b"/>
            <a:pathLst>
              <a:path w="2798445" h="2283460">
                <a:moveTo>
                  <a:pt x="0" y="379475"/>
                </a:moveTo>
                <a:lnTo>
                  <a:pt x="2969" y="331731"/>
                </a:lnTo>
                <a:lnTo>
                  <a:pt x="11637" y="285796"/>
                </a:lnTo>
                <a:lnTo>
                  <a:pt x="25640" y="242022"/>
                </a:lnTo>
                <a:lnTo>
                  <a:pt x="44617" y="200758"/>
                </a:lnTo>
                <a:lnTo>
                  <a:pt x="68205" y="162352"/>
                </a:lnTo>
                <a:lnTo>
                  <a:pt x="96043" y="127156"/>
                </a:lnTo>
                <a:lnTo>
                  <a:pt x="127768" y="95518"/>
                </a:lnTo>
                <a:lnTo>
                  <a:pt x="163018" y="67789"/>
                </a:lnTo>
                <a:lnTo>
                  <a:pt x="201432" y="44317"/>
                </a:lnTo>
                <a:lnTo>
                  <a:pt x="242646" y="25452"/>
                </a:lnTo>
                <a:lnTo>
                  <a:pt x="286300" y="11545"/>
                </a:lnTo>
                <a:lnTo>
                  <a:pt x="332030" y="2944"/>
                </a:lnTo>
                <a:lnTo>
                  <a:pt x="379476" y="0"/>
                </a:lnTo>
                <a:lnTo>
                  <a:pt x="2418588" y="0"/>
                </a:lnTo>
                <a:lnTo>
                  <a:pt x="2466332" y="2944"/>
                </a:lnTo>
                <a:lnTo>
                  <a:pt x="2512267" y="11545"/>
                </a:lnTo>
                <a:lnTo>
                  <a:pt x="2556041" y="25452"/>
                </a:lnTo>
                <a:lnTo>
                  <a:pt x="2597305" y="44317"/>
                </a:lnTo>
                <a:lnTo>
                  <a:pt x="2635711" y="67789"/>
                </a:lnTo>
                <a:lnTo>
                  <a:pt x="2670907" y="95518"/>
                </a:lnTo>
                <a:lnTo>
                  <a:pt x="2702545" y="127156"/>
                </a:lnTo>
                <a:lnTo>
                  <a:pt x="2730274" y="162352"/>
                </a:lnTo>
                <a:lnTo>
                  <a:pt x="2753746" y="200758"/>
                </a:lnTo>
                <a:lnTo>
                  <a:pt x="2772611" y="242022"/>
                </a:lnTo>
                <a:lnTo>
                  <a:pt x="2786518" y="285796"/>
                </a:lnTo>
                <a:lnTo>
                  <a:pt x="2795119" y="331731"/>
                </a:lnTo>
                <a:lnTo>
                  <a:pt x="2798064" y="379475"/>
                </a:lnTo>
                <a:lnTo>
                  <a:pt x="2798064" y="1901952"/>
                </a:lnTo>
                <a:lnTo>
                  <a:pt x="2795119" y="1949722"/>
                </a:lnTo>
                <a:lnTo>
                  <a:pt x="2786518" y="1995728"/>
                </a:lnTo>
                <a:lnTo>
                  <a:pt x="2772611" y="2039611"/>
                </a:lnTo>
                <a:lnTo>
                  <a:pt x="2753746" y="2081014"/>
                </a:lnTo>
                <a:lnTo>
                  <a:pt x="2730274" y="2119578"/>
                </a:lnTo>
                <a:lnTo>
                  <a:pt x="2702545" y="2154945"/>
                </a:lnTo>
                <a:lnTo>
                  <a:pt x="2670907" y="2186758"/>
                </a:lnTo>
                <a:lnTo>
                  <a:pt x="2635711" y="2214659"/>
                </a:lnTo>
                <a:lnTo>
                  <a:pt x="2597305" y="2238290"/>
                </a:lnTo>
                <a:lnTo>
                  <a:pt x="2556041" y="2257293"/>
                </a:lnTo>
                <a:lnTo>
                  <a:pt x="2512267" y="2271309"/>
                </a:lnTo>
                <a:lnTo>
                  <a:pt x="2466332" y="2279981"/>
                </a:lnTo>
                <a:lnTo>
                  <a:pt x="2418588" y="2282952"/>
                </a:lnTo>
                <a:lnTo>
                  <a:pt x="379476" y="2282952"/>
                </a:lnTo>
                <a:lnTo>
                  <a:pt x="332030" y="2279981"/>
                </a:lnTo>
                <a:lnTo>
                  <a:pt x="286300" y="2271309"/>
                </a:lnTo>
                <a:lnTo>
                  <a:pt x="242646" y="2257293"/>
                </a:lnTo>
                <a:lnTo>
                  <a:pt x="201432" y="2238290"/>
                </a:lnTo>
                <a:lnTo>
                  <a:pt x="163018" y="2214659"/>
                </a:lnTo>
                <a:lnTo>
                  <a:pt x="127768" y="2186758"/>
                </a:lnTo>
                <a:lnTo>
                  <a:pt x="96043" y="2154945"/>
                </a:lnTo>
                <a:lnTo>
                  <a:pt x="68205" y="2119578"/>
                </a:lnTo>
                <a:lnTo>
                  <a:pt x="44617" y="2081014"/>
                </a:lnTo>
                <a:lnTo>
                  <a:pt x="25640" y="2039611"/>
                </a:lnTo>
                <a:lnTo>
                  <a:pt x="11637" y="1995728"/>
                </a:lnTo>
                <a:lnTo>
                  <a:pt x="2969" y="1949722"/>
                </a:lnTo>
                <a:lnTo>
                  <a:pt x="0" y="1901952"/>
                </a:lnTo>
                <a:lnTo>
                  <a:pt x="0" y="379475"/>
                </a:lnTo>
                <a:close/>
              </a:path>
            </a:pathLst>
          </a:custGeom>
          <a:ln w="13716">
            <a:solidFill>
              <a:srgbClr val="012A42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515" y="1665732"/>
            <a:ext cx="3406140" cy="490728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05431" y="2064518"/>
            <a:ext cx="10909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Protocol</a:t>
            </a:r>
            <a:r>
              <a:rPr dirty="0" sz="1000" spc="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Translators.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05431" y="2312929"/>
            <a:ext cx="2703830" cy="3130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1070"/>
              </a:lnSpc>
              <a:spcBef>
                <a:spcPts val="240"/>
              </a:spcBef>
            </a:pP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This</a:t>
            </a:r>
            <a:r>
              <a:rPr dirty="0" sz="1000" spc="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concept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enables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interfaces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for multiple</a:t>
            </a:r>
            <a:r>
              <a:rPr dirty="0" sz="1000" spc="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Building Automation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protocols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i="1">
                <a:solidFill>
                  <a:srgbClr val="FFFFFF"/>
                </a:solidFill>
                <a:latin typeface="Carlito"/>
                <a:cs typeface="Carlito"/>
              </a:rPr>
              <a:t>in</a:t>
            </a:r>
            <a:r>
              <a:rPr dirty="0" sz="1000" spc="10" i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i="1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1000" spc="-10" i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i="1">
                <a:solidFill>
                  <a:srgbClr val="FFFFFF"/>
                </a:solidFill>
                <a:latin typeface="Carlito"/>
                <a:cs typeface="Carlito"/>
              </a:rPr>
              <a:t>same</a:t>
            </a:r>
            <a:r>
              <a:rPr dirty="0" sz="1000" spc="10" i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 i="1">
                <a:solidFill>
                  <a:srgbClr val="FFFFFF"/>
                </a:solidFill>
                <a:latin typeface="Carlito"/>
                <a:cs typeface="Carlito"/>
              </a:rPr>
              <a:t>hardware.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18131" y="3190707"/>
            <a:ext cx="5257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BENEFITS: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21068" y="3382728"/>
            <a:ext cx="2344420" cy="3130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8595" indent="-188595">
              <a:lnSpc>
                <a:spcPts val="1135"/>
              </a:lnSpc>
              <a:spcBef>
                <a:spcPts val="95"/>
              </a:spcBef>
              <a:buClr>
                <a:srgbClr val="033D5D"/>
              </a:buClr>
              <a:buFont typeface="Arial"/>
              <a:buChar char="•"/>
              <a:tabLst>
                <a:tab pos="188595" algn="l"/>
              </a:tabLst>
            </a:pP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Reduced number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of</a:t>
            </a:r>
            <a:r>
              <a:rPr dirty="0" sz="1000" spc="2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order</a:t>
            </a:r>
            <a:r>
              <a:rPr dirty="0" sz="1000" spc="-3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codes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to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stock,</a:t>
            </a:r>
            <a:endParaRPr sz="1000">
              <a:latin typeface="Carlito"/>
              <a:cs typeface="Carlito"/>
            </a:endParaRPr>
          </a:p>
          <a:p>
            <a:pPr marL="188595">
              <a:lnSpc>
                <a:spcPts val="1135"/>
              </a:lnSpc>
            </a:pP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optimizing</a:t>
            </a:r>
            <a:r>
              <a:rPr dirty="0" sz="1000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distributors</a:t>
            </a:r>
            <a:r>
              <a:rPr dirty="0" sz="1000" spc="-5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b="1">
                <a:solidFill>
                  <a:srgbClr val="FFFFFF"/>
                </a:solidFill>
                <a:latin typeface="Carlito"/>
                <a:cs typeface="Carlito"/>
              </a:rPr>
              <a:t>lead</a:t>
            </a:r>
            <a:r>
              <a:rPr dirty="0" sz="1000" spc="25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times.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08368" y="3957327"/>
            <a:ext cx="2404745" cy="450215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201295" marR="5080" indent="-189230">
              <a:lnSpc>
                <a:spcPct val="89500"/>
              </a:lnSpc>
              <a:spcBef>
                <a:spcPts val="220"/>
              </a:spcBef>
              <a:buClr>
                <a:srgbClr val="033D5D"/>
              </a:buClr>
              <a:buFont typeface="Arial"/>
              <a:buChar char="•"/>
              <a:tabLst>
                <a:tab pos="201295" algn="l"/>
              </a:tabLst>
            </a:pPr>
            <a:r>
              <a:rPr dirty="0" sz="1000" b="1">
                <a:solidFill>
                  <a:srgbClr val="FFFFFF"/>
                </a:solidFill>
                <a:latin typeface="Carlito"/>
                <a:cs typeface="Carlito"/>
              </a:rPr>
              <a:t>“Late</a:t>
            </a:r>
            <a:r>
              <a:rPr dirty="0" sz="1000" spc="-40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configuration”:</a:t>
            </a:r>
            <a:r>
              <a:rPr dirty="0" sz="1000" spc="-25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using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Intesis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MAPS,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user</a:t>
            </a:r>
            <a:r>
              <a:rPr dirty="0" sz="1000" spc="-3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can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pair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protocol</a:t>
            </a:r>
            <a:r>
              <a:rPr dirty="0" sz="1000" spc="-3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combination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needed</a:t>
            </a:r>
            <a:r>
              <a:rPr dirty="0" sz="1000" spc="-3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for</a:t>
            </a:r>
            <a:r>
              <a:rPr dirty="0" sz="1000" spc="-5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project.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97363" y="4668992"/>
            <a:ext cx="2125980" cy="3130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1070"/>
              </a:lnSpc>
              <a:spcBef>
                <a:spcPts val="240"/>
              </a:spcBef>
            </a:pP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1000" spc="-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user can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change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applications</a:t>
            </a:r>
            <a:r>
              <a:rPr dirty="0" sz="1000" spc="-5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quickly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with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our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configuration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tool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Intesis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MAPS.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08368" y="5243544"/>
            <a:ext cx="2276475" cy="3130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1295" indent="-188595">
              <a:lnSpc>
                <a:spcPts val="1135"/>
              </a:lnSpc>
              <a:spcBef>
                <a:spcPts val="95"/>
              </a:spcBef>
              <a:buClr>
                <a:srgbClr val="033D5D"/>
              </a:buClr>
              <a:buFont typeface="Arial"/>
              <a:buChar char="•"/>
              <a:tabLst>
                <a:tab pos="201295" algn="l"/>
              </a:tabLst>
            </a:pP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Diagnostic</a:t>
            </a:r>
            <a:r>
              <a:rPr dirty="0" sz="1000" spc="20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b="1">
                <a:solidFill>
                  <a:srgbClr val="FFFFFF"/>
                </a:solidFill>
                <a:latin typeface="Carlito"/>
                <a:cs typeface="Carlito"/>
              </a:rPr>
              <a:t>and</a:t>
            </a:r>
            <a:r>
              <a:rPr dirty="0" sz="1000" spc="30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rlito"/>
                <a:cs typeface="Carlito"/>
              </a:rPr>
              <a:t>troubleshooting</a:t>
            </a:r>
            <a:r>
              <a:rPr dirty="0" sz="1000" spc="-15" b="1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20" b="1">
                <a:solidFill>
                  <a:srgbClr val="FFFFFF"/>
                </a:solidFill>
                <a:latin typeface="Carlito"/>
                <a:cs typeface="Carlito"/>
              </a:rPr>
              <a:t>tools</a:t>
            </a:r>
            <a:endParaRPr sz="1000">
              <a:latin typeface="Carlito"/>
              <a:cs typeface="Carlito"/>
            </a:endParaRPr>
          </a:p>
          <a:p>
            <a:pPr marL="201295">
              <a:lnSpc>
                <a:spcPts val="1135"/>
              </a:lnSpc>
            </a:pP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available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in</a:t>
            </a:r>
            <a:r>
              <a:rPr dirty="0" sz="1000" spc="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our</a:t>
            </a:r>
            <a:r>
              <a:rPr dirty="0" sz="1000" spc="-1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configuration</a:t>
            </a:r>
            <a:r>
              <a:rPr dirty="0" sz="1000" spc="-3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tool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MAPS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08368" y="5763204"/>
            <a:ext cx="2069464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1295" indent="-188595">
              <a:lnSpc>
                <a:spcPct val="100000"/>
              </a:lnSpc>
              <a:spcBef>
                <a:spcPts val="95"/>
              </a:spcBef>
              <a:buClr>
                <a:srgbClr val="033D5D"/>
              </a:buClr>
              <a:buFont typeface="Arial"/>
              <a:buChar char="•"/>
              <a:tabLst>
                <a:tab pos="201295" algn="l"/>
              </a:tabLst>
            </a:pP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Minimize</a:t>
            </a:r>
            <a:r>
              <a:rPr dirty="0" sz="1000" spc="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technical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service</a:t>
            </a:r>
            <a:r>
              <a:rPr dirty="0" sz="1000" spc="1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requests.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99196" y="1157738"/>
            <a:ext cx="7847965" cy="39497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400" spc="125"/>
              <a:t>700</a:t>
            </a:r>
            <a:r>
              <a:rPr dirty="0" sz="2400" spc="-25"/>
              <a:t> </a:t>
            </a:r>
            <a:r>
              <a:rPr dirty="0" sz="2400"/>
              <a:t>Series</a:t>
            </a:r>
            <a:r>
              <a:rPr dirty="0" sz="2400" spc="-35"/>
              <a:t> </a:t>
            </a:r>
            <a:r>
              <a:rPr dirty="0" sz="2400" spc="45"/>
              <a:t>Intesis</a:t>
            </a:r>
            <a:r>
              <a:rPr dirty="0" sz="2400" spc="-35"/>
              <a:t> </a:t>
            </a:r>
            <a:r>
              <a:rPr dirty="0" sz="2400" spc="80"/>
              <a:t>platforms</a:t>
            </a:r>
            <a:r>
              <a:rPr dirty="0" sz="2400" spc="-55"/>
              <a:t> </a:t>
            </a:r>
            <a:r>
              <a:rPr dirty="0" sz="2400" spc="110"/>
              <a:t>for</a:t>
            </a:r>
            <a:r>
              <a:rPr dirty="0" sz="2400" spc="-50"/>
              <a:t> </a:t>
            </a:r>
            <a:r>
              <a:rPr dirty="0" sz="2400" spc="100"/>
              <a:t>multi-</a:t>
            </a:r>
            <a:r>
              <a:rPr dirty="0" sz="2400" spc="55"/>
              <a:t>protocol</a:t>
            </a:r>
            <a:r>
              <a:rPr dirty="0" sz="2400" spc="-60"/>
              <a:t> </a:t>
            </a:r>
            <a:r>
              <a:rPr dirty="0" sz="2400" spc="-10"/>
              <a:t>selection</a:t>
            </a:r>
            <a:endParaRPr sz="2400"/>
          </a:p>
        </p:txBody>
      </p:sp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22135" y="1743455"/>
            <a:ext cx="3636264" cy="219456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20840" y="4483608"/>
            <a:ext cx="3226307" cy="1940051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7733776" y="4208757"/>
            <a:ext cx="1209675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50" spc="70">
                <a:solidFill>
                  <a:srgbClr val="313A44"/>
                </a:solidFill>
                <a:latin typeface="Georgia"/>
                <a:cs typeface="Georgia"/>
              </a:rPr>
              <a:t>Series</a:t>
            </a:r>
            <a:r>
              <a:rPr dirty="0" sz="850" spc="480">
                <a:solidFill>
                  <a:srgbClr val="313A44"/>
                </a:solidFill>
                <a:latin typeface="Georgia"/>
                <a:cs typeface="Georgia"/>
              </a:rPr>
              <a:t> </a:t>
            </a:r>
            <a:r>
              <a:rPr dirty="0" sz="850" spc="120">
                <a:solidFill>
                  <a:srgbClr val="313A44"/>
                </a:solidFill>
                <a:latin typeface="Georgia"/>
                <a:cs typeface="Georgia"/>
              </a:rPr>
              <a:t>IN701</a:t>
            </a:r>
            <a:r>
              <a:rPr dirty="0" sz="850" spc="50">
                <a:solidFill>
                  <a:srgbClr val="313A44"/>
                </a:solidFill>
                <a:latin typeface="Georgia"/>
                <a:cs typeface="Georgia"/>
              </a:rPr>
              <a:t> </a:t>
            </a:r>
            <a:r>
              <a:rPr dirty="0" sz="850" spc="-70">
                <a:solidFill>
                  <a:srgbClr val="313A44"/>
                </a:solidFill>
                <a:latin typeface="Georgia"/>
                <a:cs typeface="Georgia"/>
              </a:rPr>
              <a:t>-</a:t>
            </a:r>
            <a:r>
              <a:rPr dirty="0" sz="850" spc="15">
                <a:solidFill>
                  <a:srgbClr val="313A44"/>
                </a:solidFill>
                <a:latin typeface="Georgia"/>
                <a:cs typeface="Georgia"/>
              </a:rPr>
              <a:t> </a:t>
            </a:r>
            <a:r>
              <a:rPr dirty="0" sz="850" spc="114">
                <a:solidFill>
                  <a:srgbClr val="313A44"/>
                </a:solidFill>
                <a:latin typeface="Georgia"/>
                <a:cs typeface="Georgia"/>
              </a:rPr>
              <a:t>KNX</a:t>
            </a:r>
            <a:endParaRPr sz="850">
              <a:latin typeface="Georgia"/>
              <a:cs typeface="Georgia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6868668" y="4137659"/>
            <a:ext cx="2798445" cy="2283460"/>
          </a:xfrm>
          <a:custGeom>
            <a:avLst/>
            <a:gdLst/>
            <a:ahLst/>
            <a:cxnLst/>
            <a:rect l="l" t="t" r="r" b="b"/>
            <a:pathLst>
              <a:path w="2798445" h="2283460">
                <a:moveTo>
                  <a:pt x="0" y="381000"/>
                </a:moveTo>
                <a:lnTo>
                  <a:pt x="2969" y="333229"/>
                </a:lnTo>
                <a:lnTo>
                  <a:pt x="11637" y="287223"/>
                </a:lnTo>
                <a:lnTo>
                  <a:pt x="25640" y="243340"/>
                </a:lnTo>
                <a:lnTo>
                  <a:pt x="44617" y="201937"/>
                </a:lnTo>
                <a:lnTo>
                  <a:pt x="68205" y="163373"/>
                </a:lnTo>
                <a:lnTo>
                  <a:pt x="96043" y="128006"/>
                </a:lnTo>
                <a:lnTo>
                  <a:pt x="127768" y="96193"/>
                </a:lnTo>
                <a:lnTo>
                  <a:pt x="163018" y="68292"/>
                </a:lnTo>
                <a:lnTo>
                  <a:pt x="201432" y="44661"/>
                </a:lnTo>
                <a:lnTo>
                  <a:pt x="242646" y="25658"/>
                </a:lnTo>
                <a:lnTo>
                  <a:pt x="286300" y="11642"/>
                </a:lnTo>
                <a:lnTo>
                  <a:pt x="332030" y="2970"/>
                </a:lnTo>
                <a:lnTo>
                  <a:pt x="379476" y="0"/>
                </a:lnTo>
                <a:lnTo>
                  <a:pt x="2418588" y="0"/>
                </a:lnTo>
                <a:lnTo>
                  <a:pt x="2466332" y="2970"/>
                </a:lnTo>
                <a:lnTo>
                  <a:pt x="2512267" y="11642"/>
                </a:lnTo>
                <a:lnTo>
                  <a:pt x="2556041" y="25658"/>
                </a:lnTo>
                <a:lnTo>
                  <a:pt x="2597305" y="44661"/>
                </a:lnTo>
                <a:lnTo>
                  <a:pt x="2635711" y="68292"/>
                </a:lnTo>
                <a:lnTo>
                  <a:pt x="2670907" y="96193"/>
                </a:lnTo>
                <a:lnTo>
                  <a:pt x="2702545" y="128006"/>
                </a:lnTo>
                <a:lnTo>
                  <a:pt x="2730274" y="163373"/>
                </a:lnTo>
                <a:lnTo>
                  <a:pt x="2753746" y="201937"/>
                </a:lnTo>
                <a:lnTo>
                  <a:pt x="2772611" y="243340"/>
                </a:lnTo>
                <a:lnTo>
                  <a:pt x="2786518" y="287223"/>
                </a:lnTo>
                <a:lnTo>
                  <a:pt x="2795119" y="333229"/>
                </a:lnTo>
                <a:lnTo>
                  <a:pt x="2798064" y="381000"/>
                </a:lnTo>
                <a:lnTo>
                  <a:pt x="2798064" y="1901952"/>
                </a:lnTo>
                <a:lnTo>
                  <a:pt x="2795119" y="1949722"/>
                </a:lnTo>
                <a:lnTo>
                  <a:pt x="2786518" y="1995728"/>
                </a:lnTo>
                <a:lnTo>
                  <a:pt x="2772611" y="2039611"/>
                </a:lnTo>
                <a:lnTo>
                  <a:pt x="2753746" y="2081014"/>
                </a:lnTo>
                <a:lnTo>
                  <a:pt x="2730274" y="2119578"/>
                </a:lnTo>
                <a:lnTo>
                  <a:pt x="2702545" y="2154945"/>
                </a:lnTo>
                <a:lnTo>
                  <a:pt x="2670907" y="2186758"/>
                </a:lnTo>
                <a:lnTo>
                  <a:pt x="2635711" y="2214659"/>
                </a:lnTo>
                <a:lnTo>
                  <a:pt x="2597305" y="2238290"/>
                </a:lnTo>
                <a:lnTo>
                  <a:pt x="2556041" y="2257293"/>
                </a:lnTo>
                <a:lnTo>
                  <a:pt x="2512267" y="2271309"/>
                </a:lnTo>
                <a:lnTo>
                  <a:pt x="2466332" y="2279981"/>
                </a:lnTo>
                <a:lnTo>
                  <a:pt x="2418588" y="2282952"/>
                </a:lnTo>
                <a:lnTo>
                  <a:pt x="379476" y="2282952"/>
                </a:lnTo>
                <a:lnTo>
                  <a:pt x="332030" y="2279981"/>
                </a:lnTo>
                <a:lnTo>
                  <a:pt x="286300" y="2271309"/>
                </a:lnTo>
                <a:lnTo>
                  <a:pt x="242646" y="2257293"/>
                </a:lnTo>
                <a:lnTo>
                  <a:pt x="201432" y="2238290"/>
                </a:lnTo>
                <a:lnTo>
                  <a:pt x="163018" y="2214659"/>
                </a:lnTo>
                <a:lnTo>
                  <a:pt x="127768" y="2186758"/>
                </a:lnTo>
                <a:lnTo>
                  <a:pt x="96043" y="2154945"/>
                </a:lnTo>
                <a:lnTo>
                  <a:pt x="68205" y="2119578"/>
                </a:lnTo>
                <a:lnTo>
                  <a:pt x="44617" y="2081014"/>
                </a:lnTo>
                <a:lnTo>
                  <a:pt x="25640" y="2039611"/>
                </a:lnTo>
                <a:lnTo>
                  <a:pt x="11637" y="1995728"/>
                </a:lnTo>
                <a:lnTo>
                  <a:pt x="2969" y="1949722"/>
                </a:lnTo>
                <a:lnTo>
                  <a:pt x="0" y="1901952"/>
                </a:lnTo>
                <a:lnTo>
                  <a:pt x="0" y="381000"/>
                </a:lnTo>
                <a:close/>
              </a:path>
            </a:pathLst>
          </a:custGeom>
          <a:ln w="13716">
            <a:solidFill>
              <a:srgbClr val="012A4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4996677" y="2090397"/>
            <a:ext cx="7759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033D5D"/>
                </a:solidFill>
                <a:latin typeface="Carlito"/>
                <a:cs typeface="Carlito"/>
              </a:rPr>
              <a:t>Stock-Friendly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996676" y="2318715"/>
            <a:ext cx="1427480" cy="3333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4700"/>
              </a:lnSpc>
              <a:spcBef>
                <a:spcPts val="95"/>
              </a:spcBef>
            </a:pP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Multiple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protocol</a:t>
            </a:r>
            <a:r>
              <a:rPr dirty="0" sz="750" spc="7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combinations</a:t>
            </a:r>
            <a:r>
              <a:rPr dirty="0" sz="750" spc="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25">
                <a:solidFill>
                  <a:srgbClr val="333333"/>
                </a:solidFill>
                <a:latin typeface="Carlito"/>
                <a:cs typeface="Carlito"/>
              </a:rPr>
              <a:t>for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each</a:t>
            </a:r>
            <a:r>
              <a:rPr dirty="0" sz="7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hardware</a:t>
            </a:r>
            <a:endParaRPr sz="750">
              <a:latin typeface="Carlito"/>
              <a:cs typeface="Carlito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996677" y="2956007"/>
            <a:ext cx="5626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033D5D"/>
                </a:solidFill>
                <a:latin typeface="Carlito"/>
                <a:cs typeface="Carlito"/>
              </a:rPr>
              <a:t>Versatility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996676" y="3222740"/>
            <a:ext cx="1551305" cy="1428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Flexible and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agile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protocol</a:t>
            </a:r>
            <a:r>
              <a:rPr dirty="0" sz="750" spc="5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translation.</a:t>
            </a:r>
            <a:endParaRPr sz="750">
              <a:latin typeface="Carlito"/>
              <a:cs typeface="Carlito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996677" y="3667704"/>
            <a:ext cx="14484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033D5D"/>
                </a:solidFill>
                <a:latin typeface="Carlito"/>
                <a:cs typeface="Carlito"/>
              </a:rPr>
              <a:t>User-friendly</a:t>
            </a:r>
            <a:r>
              <a:rPr dirty="0" sz="1000" spc="55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000" spc="-10" b="1">
                <a:solidFill>
                  <a:srgbClr val="033D5D"/>
                </a:solidFill>
                <a:latin typeface="Carlito"/>
                <a:cs typeface="Carlito"/>
              </a:rPr>
              <a:t>configuration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996676" y="3897591"/>
            <a:ext cx="1477010" cy="3333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4700"/>
              </a:lnSpc>
              <a:spcBef>
                <a:spcPts val="95"/>
              </a:spcBef>
            </a:pP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Easy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setup</a:t>
            </a:r>
            <a:r>
              <a:rPr dirty="0" sz="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with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Intesis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MAPS,</a:t>
            </a:r>
            <a:r>
              <a:rPr dirty="0" sz="750" spc="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25">
                <a:solidFill>
                  <a:srgbClr val="333333"/>
                </a:solidFill>
                <a:latin typeface="Carlito"/>
                <a:cs typeface="Carlito"/>
              </a:rPr>
              <a:t>our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user-friendly</a:t>
            </a:r>
            <a:r>
              <a:rPr dirty="0" sz="750" spc="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configuration</a:t>
            </a:r>
            <a:r>
              <a:rPr dirty="0" sz="750" spc="6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20">
                <a:solidFill>
                  <a:srgbClr val="333333"/>
                </a:solidFill>
                <a:latin typeface="Carlito"/>
                <a:cs typeface="Carlito"/>
              </a:rPr>
              <a:t>tool.</a:t>
            </a:r>
            <a:endParaRPr sz="750">
              <a:latin typeface="Carlito"/>
              <a:cs typeface="Carlito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05431" y="1724611"/>
            <a:ext cx="8318500" cy="38163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r" marR="5080">
              <a:lnSpc>
                <a:spcPts val="810"/>
              </a:lnSpc>
              <a:spcBef>
                <a:spcPts val="125"/>
              </a:spcBef>
            </a:pPr>
            <a:r>
              <a:rPr dirty="0" sz="850" spc="70">
                <a:solidFill>
                  <a:srgbClr val="313A44"/>
                </a:solidFill>
                <a:latin typeface="Georgia"/>
                <a:cs typeface="Georgia"/>
              </a:rPr>
              <a:t>Series</a:t>
            </a:r>
            <a:r>
              <a:rPr dirty="0" sz="850" spc="470">
                <a:solidFill>
                  <a:srgbClr val="313A44"/>
                </a:solidFill>
                <a:latin typeface="Georgia"/>
                <a:cs typeface="Georgia"/>
              </a:rPr>
              <a:t> </a:t>
            </a:r>
            <a:r>
              <a:rPr dirty="0" sz="850" spc="130">
                <a:solidFill>
                  <a:srgbClr val="313A44"/>
                </a:solidFill>
                <a:latin typeface="Georgia"/>
                <a:cs typeface="Georgia"/>
              </a:rPr>
              <a:t>IN700</a:t>
            </a:r>
            <a:r>
              <a:rPr dirty="0" sz="850" spc="50">
                <a:solidFill>
                  <a:srgbClr val="313A44"/>
                </a:solidFill>
                <a:latin typeface="Georgia"/>
                <a:cs typeface="Georgia"/>
              </a:rPr>
              <a:t> </a:t>
            </a:r>
            <a:r>
              <a:rPr dirty="0" sz="850" spc="-70">
                <a:solidFill>
                  <a:srgbClr val="313A44"/>
                </a:solidFill>
                <a:latin typeface="Georgia"/>
                <a:cs typeface="Georgia"/>
              </a:rPr>
              <a:t>-</a:t>
            </a:r>
            <a:r>
              <a:rPr dirty="0" sz="850" spc="15">
                <a:solidFill>
                  <a:srgbClr val="313A44"/>
                </a:solidFill>
                <a:latin typeface="Georgia"/>
                <a:cs typeface="Georgia"/>
              </a:rPr>
              <a:t> </a:t>
            </a:r>
            <a:r>
              <a:rPr dirty="0" sz="850" spc="95">
                <a:solidFill>
                  <a:srgbClr val="313A44"/>
                </a:solidFill>
                <a:latin typeface="Georgia"/>
                <a:cs typeface="Georgia"/>
              </a:rPr>
              <a:t>485</a:t>
            </a:r>
            <a:endParaRPr sz="850">
              <a:latin typeface="Georgia"/>
              <a:cs typeface="Georgia"/>
            </a:endParaRPr>
          </a:p>
          <a:p>
            <a:pPr algn="ctr" marL="467995">
              <a:lnSpc>
                <a:spcPts val="940"/>
              </a:lnSpc>
            </a:pPr>
            <a:r>
              <a:rPr dirty="0" sz="1100" b="1">
                <a:solidFill>
                  <a:srgbClr val="033D5D"/>
                </a:solidFill>
                <a:latin typeface="Carlito"/>
                <a:cs typeface="Carlito"/>
              </a:rPr>
              <a:t>Product</a:t>
            </a:r>
            <a:r>
              <a:rPr dirty="0" sz="1100" spc="-30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100" spc="-10" b="1">
                <a:solidFill>
                  <a:srgbClr val="033D5D"/>
                </a:solidFill>
                <a:latin typeface="Carlito"/>
                <a:cs typeface="Carlito"/>
              </a:rPr>
              <a:t>features</a:t>
            </a:r>
            <a:endParaRPr sz="1100">
              <a:latin typeface="Carlito"/>
              <a:cs typeface="Carlito"/>
            </a:endParaRPr>
          </a:p>
          <a:p>
            <a:pPr algn="ctr" marR="5763895">
              <a:lnSpc>
                <a:spcPts val="1030"/>
              </a:lnSpc>
            </a:pP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700</a:t>
            </a:r>
            <a:r>
              <a:rPr dirty="0" sz="1000" spc="-5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Series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is</a:t>
            </a:r>
            <a:r>
              <a:rPr dirty="0" sz="1000" spc="-2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new</a:t>
            </a:r>
            <a:r>
              <a:rPr dirty="0" sz="1000" spc="-2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platform</a:t>
            </a:r>
            <a:r>
              <a:rPr dirty="0" sz="1000" spc="-4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concept</a:t>
            </a:r>
            <a:r>
              <a:rPr dirty="0" sz="1000" spc="-4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>
                <a:solidFill>
                  <a:srgbClr val="FFFFFF"/>
                </a:solidFill>
                <a:latin typeface="Carlito"/>
                <a:cs typeface="Carlito"/>
              </a:rPr>
              <a:t>for</a:t>
            </a:r>
            <a:r>
              <a:rPr dirty="0" sz="1000" spc="-3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rlito"/>
                <a:cs typeface="Carlito"/>
              </a:rPr>
              <a:t>Intesis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996677" y="4534851"/>
            <a:ext cx="73977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033D5D"/>
                </a:solidFill>
                <a:latin typeface="Carlito"/>
                <a:cs typeface="Carlito"/>
              </a:rPr>
              <a:t>High</a:t>
            </a:r>
            <a:r>
              <a:rPr dirty="0" sz="1000" spc="-45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000" spc="-10" b="1">
                <a:solidFill>
                  <a:srgbClr val="033D5D"/>
                </a:solidFill>
                <a:latin typeface="Carlito"/>
                <a:cs typeface="Carlito"/>
              </a:rPr>
              <a:t>Capacity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4996676" y="4766271"/>
            <a:ext cx="149923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95"/>
              </a:spcBef>
            </a:pP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Up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3000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data</a:t>
            </a:r>
            <a:r>
              <a:rPr dirty="0" sz="750" spc="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points</a:t>
            </a:r>
            <a:r>
              <a:rPr dirty="0" sz="750" spc="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of</a:t>
            </a:r>
            <a:r>
              <a:rPr dirty="0" sz="7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capacity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25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match</a:t>
            </a:r>
            <a:r>
              <a:rPr dirty="0" sz="750" spc="4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your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Project</a:t>
            </a:r>
            <a:r>
              <a:rPr dirty="0" sz="750" spc="6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needs.</a:t>
            </a:r>
            <a:endParaRPr sz="750">
              <a:latin typeface="Carlito"/>
              <a:cs typeface="Carlito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4996677" y="5400538"/>
            <a:ext cx="6743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033D5D"/>
                </a:solidFill>
                <a:latin typeface="Carlito"/>
                <a:cs typeface="Carlito"/>
              </a:rPr>
              <a:t>Certification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4996676" y="5630367"/>
            <a:ext cx="1489075" cy="3333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4700"/>
              </a:lnSpc>
              <a:spcBef>
                <a:spcPts val="95"/>
              </a:spcBef>
            </a:pP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International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and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local</a:t>
            </a:r>
            <a:r>
              <a:rPr dirty="0" sz="750" spc="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certifications.</a:t>
            </a:r>
            <a:r>
              <a:rPr dirty="0" sz="750" spc="50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Ready</a:t>
            </a:r>
            <a:r>
              <a:rPr dirty="0" sz="750" spc="-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750" spc="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be</a:t>
            </a:r>
            <a:r>
              <a:rPr dirty="0" sz="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>
                <a:solidFill>
                  <a:srgbClr val="333333"/>
                </a:solidFill>
                <a:latin typeface="Carlito"/>
                <a:cs typeface="Carlito"/>
              </a:rPr>
              <a:t>sold</a:t>
            </a:r>
            <a:r>
              <a:rPr dirty="0" sz="750" spc="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Carlito"/>
                <a:cs typeface="Carlito"/>
              </a:rPr>
              <a:t>worldwide.</a:t>
            </a:r>
            <a:endParaRPr sz="750">
              <a:latin typeface="Carlito"/>
              <a:cs typeface="Carlito"/>
            </a:endParaRPr>
          </a:p>
        </p:txBody>
      </p:sp>
      <p:pic>
        <p:nvPicPr>
          <p:cNvPr id="28" name="object 2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89120" y="2961132"/>
            <a:ext cx="586739" cy="542514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78452" y="5388864"/>
            <a:ext cx="563879" cy="558789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22647" y="3723132"/>
            <a:ext cx="528827" cy="527303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22647" y="4553711"/>
            <a:ext cx="545591" cy="548639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27220" y="2151888"/>
            <a:ext cx="502920" cy="502919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03859" y="1057655"/>
            <a:ext cx="618744" cy="61569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057655"/>
            <a:ext cx="10058400" cy="5659120"/>
            <a:chOff x="0" y="1057655"/>
            <a:chExt cx="10058400" cy="5659120"/>
          </a:xfrm>
        </p:grpSpPr>
        <p:sp>
          <p:nvSpPr>
            <p:cNvPr id="3" name="object 3" descr=""/>
            <p:cNvSpPr/>
            <p:nvPr/>
          </p:nvSpPr>
          <p:spPr>
            <a:xfrm>
              <a:off x="118871" y="1057655"/>
              <a:ext cx="9939655" cy="5659120"/>
            </a:xfrm>
            <a:custGeom>
              <a:avLst/>
              <a:gdLst/>
              <a:ahLst/>
              <a:cxnLst/>
              <a:rect l="l" t="t" r="r" b="b"/>
              <a:pathLst>
                <a:path w="9939655" h="5659120">
                  <a:moveTo>
                    <a:pt x="0" y="5658612"/>
                  </a:moveTo>
                  <a:lnTo>
                    <a:pt x="9939528" y="5658612"/>
                  </a:lnTo>
                  <a:lnTo>
                    <a:pt x="9939528" y="0"/>
                  </a:lnTo>
                  <a:lnTo>
                    <a:pt x="0" y="0"/>
                  </a:lnTo>
                  <a:lnTo>
                    <a:pt x="0" y="56586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1057655"/>
              <a:ext cx="119380" cy="5659120"/>
            </a:xfrm>
            <a:custGeom>
              <a:avLst/>
              <a:gdLst/>
              <a:ahLst/>
              <a:cxnLst/>
              <a:rect l="l" t="t" r="r" b="b"/>
              <a:pathLst>
                <a:path w="119380" h="5659120">
                  <a:moveTo>
                    <a:pt x="118872" y="5658612"/>
                  </a:moveTo>
                  <a:lnTo>
                    <a:pt x="0" y="5658612"/>
                  </a:lnTo>
                  <a:lnTo>
                    <a:pt x="0" y="0"/>
                  </a:lnTo>
                  <a:lnTo>
                    <a:pt x="118872" y="0"/>
                  </a:lnTo>
                  <a:lnTo>
                    <a:pt x="118872" y="5658612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8507" y="6320027"/>
              <a:ext cx="498348" cy="29565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0310" y="1442738"/>
            <a:ext cx="5563235" cy="495934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215"/>
              <a:t>ONE</a:t>
            </a:r>
            <a:r>
              <a:rPr dirty="0" spc="-55"/>
              <a:t> </a:t>
            </a:r>
            <a:r>
              <a:rPr dirty="0"/>
              <a:t>BMS</a:t>
            </a:r>
            <a:r>
              <a:rPr dirty="0" spc="-170"/>
              <a:t> </a:t>
            </a:r>
            <a:r>
              <a:rPr dirty="0"/>
              <a:t>–</a:t>
            </a:r>
            <a:r>
              <a:rPr dirty="0" spc="-80"/>
              <a:t> </a:t>
            </a:r>
            <a:r>
              <a:rPr dirty="0" spc="-30"/>
              <a:t>MANY</a:t>
            </a:r>
            <a:r>
              <a:rPr dirty="0" spc="-100"/>
              <a:t> </a:t>
            </a:r>
            <a:r>
              <a:rPr dirty="0" spc="-170"/>
              <a:t>PROTOCOLS</a:t>
            </a: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633222" y="2710433"/>
          <a:ext cx="7388859" cy="574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8025"/>
                <a:gridCol w="5320030"/>
              </a:tblGrid>
              <a:tr h="263525"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Article</a:t>
                      </a:r>
                      <a:r>
                        <a:rPr dirty="0" sz="1200" spc="1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number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B="0" marT="304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33D5D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Description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B="0" marT="304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33D5D"/>
                    </a:solidFill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INKNXMBM1000200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B="0" marT="546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33D5D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1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Modbus</a:t>
                      </a:r>
                      <a:r>
                        <a:rPr dirty="0" sz="1150" spc="-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RTU</a:t>
                      </a:r>
                      <a:r>
                        <a:rPr dirty="0" sz="1150" spc="-1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Master</a:t>
                      </a:r>
                      <a:r>
                        <a:rPr dirty="0" sz="1150" spc="-1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to</a:t>
                      </a:r>
                      <a:r>
                        <a:rPr dirty="0" sz="1150" spc="-1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KNX</a:t>
                      </a:r>
                      <a:r>
                        <a:rPr dirty="0" sz="1150" spc="-1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TP</a:t>
                      </a:r>
                      <a:r>
                        <a:rPr dirty="0" sz="1150" spc="-3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Gateway</a:t>
                      </a:r>
                      <a:r>
                        <a:rPr dirty="0" sz="1150" spc="-1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-</a:t>
                      </a:r>
                      <a:r>
                        <a:rPr dirty="0" sz="1150" spc="-25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dirty="0" sz="115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100 </a:t>
                      </a:r>
                      <a:r>
                        <a:rPr dirty="0" sz="1150" spc="-10">
                          <a:solidFill>
                            <a:srgbClr val="333333"/>
                          </a:solidFill>
                          <a:latin typeface="Carlito"/>
                          <a:cs typeface="Carlito"/>
                        </a:rPr>
                        <a:t>points</a:t>
                      </a:r>
                      <a:endParaRPr sz="1150">
                        <a:latin typeface="Carlito"/>
                        <a:cs typeface="Carlito"/>
                      </a:endParaRPr>
                    </a:p>
                  </a:txBody>
                  <a:tcPr marL="0" marR="0" marB="0" marT="596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CDD1"/>
                    </a:solidFill>
                  </a:tcPr>
                </a:tc>
              </a:tr>
            </a:tbl>
          </a:graphicData>
        </a:graphic>
      </p:graphicFrame>
      <p:sp>
        <p:nvSpPr>
          <p:cNvPr id="8" name="object 8" descr=""/>
          <p:cNvSpPr txBox="1"/>
          <p:nvPr/>
        </p:nvSpPr>
        <p:spPr>
          <a:xfrm>
            <a:off x="560423" y="2097954"/>
            <a:ext cx="684403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>
                <a:solidFill>
                  <a:srgbClr val="033D5D"/>
                </a:solidFill>
                <a:latin typeface="Arial"/>
                <a:cs typeface="Arial"/>
              </a:rPr>
              <a:t>Control</a:t>
            </a:r>
            <a:r>
              <a:rPr dirty="0" sz="2200" spc="10">
                <a:solidFill>
                  <a:srgbClr val="033D5D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033D5D"/>
                </a:solidFill>
                <a:latin typeface="Arial"/>
                <a:cs typeface="Arial"/>
              </a:rPr>
              <a:t>Modbus</a:t>
            </a:r>
            <a:r>
              <a:rPr dirty="0" sz="2200" spc="15">
                <a:solidFill>
                  <a:srgbClr val="033D5D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033D5D"/>
                </a:solidFill>
                <a:latin typeface="Arial"/>
                <a:cs typeface="Arial"/>
              </a:rPr>
              <a:t>devices</a:t>
            </a:r>
            <a:r>
              <a:rPr dirty="0" sz="2200" spc="-5">
                <a:solidFill>
                  <a:srgbClr val="033D5D"/>
                </a:solidFill>
                <a:latin typeface="Arial"/>
                <a:cs typeface="Arial"/>
              </a:rPr>
              <a:t> </a:t>
            </a:r>
            <a:r>
              <a:rPr dirty="0" sz="2200" spc="80">
                <a:solidFill>
                  <a:srgbClr val="033D5D"/>
                </a:solidFill>
                <a:latin typeface="Arial"/>
                <a:cs typeface="Arial"/>
              </a:rPr>
              <a:t>from</a:t>
            </a:r>
            <a:r>
              <a:rPr dirty="0" sz="2200" spc="-25">
                <a:solidFill>
                  <a:srgbClr val="033D5D"/>
                </a:solidFill>
                <a:latin typeface="Arial"/>
                <a:cs typeface="Arial"/>
              </a:rPr>
              <a:t> </a:t>
            </a:r>
            <a:r>
              <a:rPr dirty="0" sz="2200" spc="-65">
                <a:solidFill>
                  <a:srgbClr val="033D5D"/>
                </a:solidFill>
                <a:latin typeface="Arial"/>
                <a:cs typeface="Arial"/>
              </a:rPr>
              <a:t>KNX,</a:t>
            </a:r>
            <a:r>
              <a:rPr dirty="0" sz="2200" spc="15">
                <a:solidFill>
                  <a:srgbClr val="033D5D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033D5D"/>
                </a:solidFill>
                <a:latin typeface="Arial"/>
                <a:cs typeface="Arial"/>
              </a:rPr>
              <a:t>configure</a:t>
            </a:r>
            <a:r>
              <a:rPr dirty="0" sz="2200" spc="-20">
                <a:solidFill>
                  <a:srgbClr val="033D5D"/>
                </a:solidFill>
                <a:latin typeface="Arial"/>
                <a:cs typeface="Arial"/>
              </a:rPr>
              <a:t> </a:t>
            </a:r>
            <a:r>
              <a:rPr dirty="0" sz="2200" spc="65">
                <a:solidFill>
                  <a:srgbClr val="033D5D"/>
                </a:solidFill>
                <a:latin typeface="Arial"/>
                <a:cs typeface="Arial"/>
              </a:rPr>
              <a:t>with</a:t>
            </a:r>
            <a:r>
              <a:rPr dirty="0" sz="2200" spc="-20">
                <a:solidFill>
                  <a:srgbClr val="033D5D"/>
                </a:solidFill>
                <a:latin typeface="Arial"/>
                <a:cs typeface="Arial"/>
              </a:rPr>
              <a:t> </a:t>
            </a:r>
            <a:r>
              <a:rPr dirty="0" sz="2200" spc="-25">
                <a:solidFill>
                  <a:srgbClr val="033D5D"/>
                </a:solidFill>
                <a:latin typeface="Arial"/>
                <a:cs typeface="Arial"/>
              </a:rPr>
              <a:t>ETS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3919" y="3485388"/>
            <a:ext cx="8292083" cy="2720340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640863" y="4868678"/>
            <a:ext cx="354965" cy="201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0" b="1">
                <a:solidFill>
                  <a:srgbClr val="333333"/>
                </a:solidFill>
                <a:latin typeface="Liberation Sans Narrow"/>
                <a:cs typeface="Liberation Sans Narrow"/>
              </a:rPr>
              <a:t>HVAC</a:t>
            </a:r>
            <a:endParaRPr sz="1150">
              <a:latin typeface="Liberation Sans Narrow"/>
              <a:cs typeface="Liberation Sans Narrow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177288" y="4876268"/>
            <a:ext cx="419100" cy="201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10" b="1">
                <a:solidFill>
                  <a:srgbClr val="333333"/>
                </a:solidFill>
                <a:latin typeface="Liberation Sans Narrow"/>
                <a:cs typeface="Liberation Sans Narrow"/>
              </a:rPr>
              <a:t>Meters</a:t>
            </a:r>
            <a:endParaRPr sz="1150">
              <a:latin typeface="Liberation Sans Narrow"/>
              <a:cs typeface="Liberation Sans Narrow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701567" y="4731518"/>
            <a:ext cx="642620" cy="3778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02235" marR="5080" indent="-90170">
              <a:lnSpc>
                <a:spcPct val="100899"/>
              </a:lnSpc>
              <a:spcBef>
                <a:spcPts val="90"/>
              </a:spcBef>
            </a:pPr>
            <a:r>
              <a:rPr dirty="0" sz="1150" spc="-20" b="1">
                <a:solidFill>
                  <a:srgbClr val="333333"/>
                </a:solidFill>
                <a:latin typeface="Liberation Sans Narrow"/>
                <a:cs typeface="Liberation Sans Narrow"/>
              </a:rPr>
              <a:t>AIR</a:t>
            </a:r>
            <a:r>
              <a:rPr dirty="0" sz="1150" spc="-45" b="1">
                <a:solidFill>
                  <a:srgbClr val="333333"/>
                </a:solidFill>
                <a:latin typeface="Liberation Sans Narrow"/>
                <a:cs typeface="Liberation Sans Narrow"/>
              </a:rPr>
              <a:t> </a:t>
            </a:r>
            <a:r>
              <a:rPr dirty="0" sz="1150" spc="-30" b="1">
                <a:solidFill>
                  <a:srgbClr val="333333"/>
                </a:solidFill>
                <a:latin typeface="Liberation Sans Narrow"/>
                <a:cs typeface="Liberation Sans Narrow"/>
              </a:rPr>
              <a:t>Quality </a:t>
            </a:r>
            <a:r>
              <a:rPr dirty="0" sz="1150" spc="-10" b="1">
                <a:solidFill>
                  <a:srgbClr val="333333"/>
                </a:solidFill>
                <a:latin typeface="Liberation Sans Narrow"/>
                <a:cs typeface="Liberation Sans Narrow"/>
              </a:rPr>
              <a:t>sensors</a:t>
            </a:r>
            <a:endParaRPr sz="1150">
              <a:latin typeface="Liberation Sans Narrow"/>
              <a:cs typeface="Liberation Sans Narrow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057655"/>
            <a:ext cx="10058400" cy="5659120"/>
            <a:chOff x="0" y="1057655"/>
            <a:chExt cx="10058400" cy="5659120"/>
          </a:xfrm>
        </p:grpSpPr>
        <p:sp>
          <p:nvSpPr>
            <p:cNvPr id="3" name="object 3" descr=""/>
            <p:cNvSpPr/>
            <p:nvPr/>
          </p:nvSpPr>
          <p:spPr>
            <a:xfrm>
              <a:off x="118871" y="1057655"/>
              <a:ext cx="9939655" cy="5659120"/>
            </a:xfrm>
            <a:custGeom>
              <a:avLst/>
              <a:gdLst/>
              <a:ahLst/>
              <a:cxnLst/>
              <a:rect l="l" t="t" r="r" b="b"/>
              <a:pathLst>
                <a:path w="9939655" h="5659120">
                  <a:moveTo>
                    <a:pt x="0" y="5658612"/>
                  </a:moveTo>
                  <a:lnTo>
                    <a:pt x="9939528" y="5658612"/>
                  </a:lnTo>
                  <a:lnTo>
                    <a:pt x="9939528" y="0"/>
                  </a:lnTo>
                  <a:lnTo>
                    <a:pt x="0" y="0"/>
                  </a:lnTo>
                  <a:lnTo>
                    <a:pt x="0" y="56586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1057655"/>
              <a:ext cx="119380" cy="5659120"/>
            </a:xfrm>
            <a:custGeom>
              <a:avLst/>
              <a:gdLst/>
              <a:ahLst/>
              <a:cxnLst/>
              <a:rect l="l" t="t" r="r" b="b"/>
              <a:pathLst>
                <a:path w="119380" h="5659120">
                  <a:moveTo>
                    <a:pt x="118872" y="5658612"/>
                  </a:moveTo>
                  <a:lnTo>
                    <a:pt x="0" y="5658612"/>
                  </a:lnTo>
                  <a:lnTo>
                    <a:pt x="0" y="0"/>
                  </a:lnTo>
                  <a:lnTo>
                    <a:pt x="118872" y="0"/>
                  </a:lnTo>
                  <a:lnTo>
                    <a:pt x="118872" y="5658612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8507" y="6320027"/>
              <a:ext cx="498348" cy="29565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15802" y="2203357"/>
            <a:ext cx="3440429" cy="917575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3490"/>
              </a:lnSpc>
              <a:spcBef>
                <a:spcPts val="130"/>
              </a:spcBef>
            </a:pPr>
            <a:r>
              <a:rPr dirty="0" spc="-215"/>
              <a:t>ONE</a:t>
            </a:r>
            <a:r>
              <a:rPr dirty="0" spc="-55"/>
              <a:t> </a:t>
            </a:r>
            <a:r>
              <a:rPr dirty="0"/>
              <a:t>BMS</a:t>
            </a:r>
            <a:r>
              <a:rPr dirty="0" spc="-145"/>
              <a:t> </a:t>
            </a:r>
            <a:r>
              <a:rPr dirty="0" spc="-50"/>
              <a:t>–</a:t>
            </a:r>
          </a:p>
          <a:p>
            <a:pPr marL="12700">
              <a:lnSpc>
                <a:spcPts val="3490"/>
              </a:lnSpc>
            </a:pPr>
            <a:r>
              <a:rPr dirty="0" spc="-45"/>
              <a:t>MANY</a:t>
            </a:r>
            <a:r>
              <a:rPr dirty="0" spc="-145"/>
              <a:t> </a:t>
            </a:r>
            <a:r>
              <a:rPr dirty="0" spc="-180"/>
              <a:t>PROTOCOLS</a:t>
            </a:r>
          </a:p>
        </p:txBody>
      </p:sp>
      <p:grpSp>
        <p:nvGrpSpPr>
          <p:cNvPr id="7" name="object 7" descr=""/>
          <p:cNvGrpSpPr/>
          <p:nvPr/>
        </p:nvGrpSpPr>
        <p:grpSpPr>
          <a:xfrm>
            <a:off x="4352544" y="1432560"/>
            <a:ext cx="4718685" cy="5171440"/>
            <a:chOff x="4352544" y="1432560"/>
            <a:chExt cx="4718685" cy="517144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11567" y="1432560"/>
              <a:ext cx="1563624" cy="478536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2624" y="2010156"/>
              <a:ext cx="3938016" cy="152857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2480" y="4896612"/>
              <a:ext cx="4468368" cy="170687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774692" y="4980431"/>
              <a:ext cx="1437640" cy="690880"/>
            </a:xfrm>
            <a:custGeom>
              <a:avLst/>
              <a:gdLst/>
              <a:ahLst/>
              <a:cxnLst/>
              <a:rect l="l" t="t" r="r" b="b"/>
              <a:pathLst>
                <a:path w="1437639" h="690879">
                  <a:moveTo>
                    <a:pt x="1437132" y="690372"/>
                  </a:moveTo>
                  <a:lnTo>
                    <a:pt x="0" y="690372"/>
                  </a:lnTo>
                  <a:lnTo>
                    <a:pt x="0" y="0"/>
                  </a:lnTo>
                  <a:lnTo>
                    <a:pt x="1437132" y="0"/>
                  </a:lnTo>
                  <a:lnTo>
                    <a:pt x="1437132" y="690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02480" y="5548883"/>
              <a:ext cx="1269492" cy="38100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52544" y="3511295"/>
              <a:ext cx="4578096" cy="1504187"/>
            </a:xfrm>
            <a:prstGeom prst="rect">
              <a:avLst/>
            </a:prstGeom>
          </p:spPr>
        </p:pic>
      </p:grpSp>
      <p:sp>
        <p:nvSpPr>
          <p:cNvPr id="14" name="object 14" descr=""/>
          <p:cNvSpPr txBox="1"/>
          <p:nvPr/>
        </p:nvSpPr>
        <p:spPr>
          <a:xfrm>
            <a:off x="715715" y="3463545"/>
            <a:ext cx="2668905" cy="1903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1295" marR="5080" indent="-189230">
              <a:lnSpc>
                <a:spcPct val="100600"/>
              </a:lnSpc>
              <a:spcBef>
                <a:spcPts val="100"/>
              </a:spcBef>
              <a:buFont typeface="Arial"/>
              <a:buChar char="•"/>
              <a:tabLst>
                <a:tab pos="201295" algn="l"/>
              </a:tabLst>
            </a:pP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BMS</a:t>
            </a:r>
            <a:r>
              <a:rPr dirty="0" sz="175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only</a:t>
            </a:r>
            <a:r>
              <a:rPr dirty="0" sz="175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needs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1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support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one</a:t>
            </a:r>
            <a:r>
              <a:rPr dirty="0" sz="175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protocol,</a:t>
            </a:r>
            <a:r>
              <a:rPr dirty="0" sz="175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 spc="-25">
                <a:solidFill>
                  <a:srgbClr val="333333"/>
                </a:solidFill>
                <a:latin typeface="Carlito"/>
                <a:cs typeface="Carlito"/>
              </a:rPr>
              <a:t>our 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translators</a:t>
            </a:r>
            <a:r>
              <a:rPr dirty="0" sz="175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do the</a:t>
            </a:r>
            <a:r>
              <a:rPr dirty="0" sz="175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 spc="-20">
                <a:solidFill>
                  <a:srgbClr val="333333"/>
                </a:solidFill>
                <a:latin typeface="Carlito"/>
                <a:cs typeface="Carlito"/>
              </a:rPr>
              <a:t>rest.</a:t>
            </a:r>
            <a:endParaRPr sz="1750">
              <a:latin typeface="Carlito"/>
              <a:cs typeface="Carlito"/>
            </a:endParaRPr>
          </a:p>
          <a:p>
            <a:pPr marL="201295" marR="34290" indent="-189230">
              <a:lnSpc>
                <a:spcPct val="100600"/>
              </a:lnSpc>
              <a:spcBef>
                <a:spcPts val="2110"/>
              </a:spcBef>
              <a:buFont typeface="Arial"/>
              <a:buChar char="•"/>
              <a:tabLst>
                <a:tab pos="201295" algn="l"/>
              </a:tabLst>
            </a:pP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This</a:t>
            </a:r>
            <a:r>
              <a:rPr dirty="0" sz="175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solution</a:t>
            </a:r>
            <a:r>
              <a:rPr dirty="0" sz="175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is</a:t>
            </a:r>
            <a:r>
              <a:rPr dirty="0" sz="1750" spc="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possible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with</a:t>
            </a:r>
            <a:r>
              <a:rPr dirty="0" sz="175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Modbus,</a:t>
            </a:r>
            <a:r>
              <a:rPr dirty="0" sz="1750" spc="-4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BACnet</a:t>
            </a:r>
            <a:r>
              <a:rPr dirty="0" sz="175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 spc="-25">
                <a:solidFill>
                  <a:srgbClr val="333333"/>
                </a:solidFill>
                <a:latin typeface="Carlito"/>
                <a:cs typeface="Carlito"/>
              </a:rPr>
              <a:t>or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KNX</a:t>
            </a:r>
            <a:r>
              <a:rPr dirty="0" sz="1750" spc="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as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your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750">
                <a:solidFill>
                  <a:srgbClr val="333333"/>
                </a:solidFill>
                <a:latin typeface="Carlito"/>
                <a:cs typeface="Carlito"/>
              </a:rPr>
              <a:t>BMS</a:t>
            </a:r>
            <a:r>
              <a:rPr dirty="0" sz="1750" spc="-10">
                <a:solidFill>
                  <a:srgbClr val="333333"/>
                </a:solidFill>
                <a:latin typeface="Carlito"/>
                <a:cs typeface="Carlito"/>
              </a:rPr>
              <a:t> protocol.</a:t>
            </a:r>
            <a:endParaRPr sz="175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057655"/>
            <a:ext cx="10058400" cy="5659120"/>
          </a:xfrm>
          <a:custGeom>
            <a:avLst/>
            <a:gdLst/>
            <a:ahLst/>
            <a:cxnLst/>
            <a:rect l="l" t="t" r="r" b="b"/>
            <a:pathLst>
              <a:path w="10058400" h="5659120">
                <a:moveTo>
                  <a:pt x="10058400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0058400" y="0"/>
                </a:lnTo>
                <a:lnTo>
                  <a:pt x="10058400" y="5658612"/>
                </a:lnTo>
                <a:close/>
              </a:path>
            </a:pathLst>
          </a:custGeom>
          <a:solidFill>
            <a:srgbClr val="033D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87011" y="3361474"/>
            <a:ext cx="1289050" cy="981075"/>
          </a:xfrm>
          <a:prstGeom prst="rect"/>
        </p:spPr>
        <p:txBody>
          <a:bodyPr wrap="square" lIns="0" tIns="69850" rIns="0" bIns="0" rtlCol="0" vert="horz">
            <a:spAutoFit/>
          </a:bodyPr>
          <a:lstStyle/>
          <a:p>
            <a:pPr marL="65405" marR="5080" indent="-53340">
              <a:lnSpc>
                <a:spcPts val="3560"/>
              </a:lnSpc>
              <a:spcBef>
                <a:spcPts val="550"/>
              </a:spcBef>
            </a:pPr>
            <a:r>
              <a:rPr dirty="0" sz="3300" spc="40">
                <a:solidFill>
                  <a:srgbClr val="FFFFFF"/>
                </a:solidFill>
              </a:rPr>
              <a:t>Intesis </a:t>
            </a:r>
            <a:r>
              <a:rPr dirty="0" sz="3300" spc="-20">
                <a:solidFill>
                  <a:srgbClr val="FFFFFF"/>
                </a:solidFill>
              </a:rPr>
              <a:t>MAPS</a:t>
            </a:r>
            <a:endParaRPr sz="33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28600" y="1057655"/>
            <a:ext cx="9829800" cy="5659120"/>
          </a:xfrm>
          <a:custGeom>
            <a:avLst/>
            <a:gdLst/>
            <a:ahLst/>
            <a:cxnLst/>
            <a:rect l="l" t="t" r="r" b="b"/>
            <a:pathLst>
              <a:path w="9829800" h="5659120">
                <a:moveTo>
                  <a:pt x="0" y="5658612"/>
                </a:moveTo>
                <a:lnTo>
                  <a:pt x="9829800" y="5658612"/>
                </a:lnTo>
                <a:lnTo>
                  <a:pt x="9829800" y="0"/>
                </a:lnTo>
                <a:lnTo>
                  <a:pt x="0" y="0"/>
                </a:lnTo>
                <a:lnTo>
                  <a:pt x="0" y="56586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0" y="1057655"/>
            <a:ext cx="106680" cy="5659120"/>
          </a:xfrm>
          <a:custGeom>
            <a:avLst/>
            <a:gdLst/>
            <a:ahLst/>
            <a:cxnLst/>
            <a:rect l="l" t="t" r="r" b="b"/>
            <a:pathLst>
              <a:path w="106680" h="5659120">
                <a:moveTo>
                  <a:pt x="0" y="5658612"/>
                </a:moveTo>
                <a:lnTo>
                  <a:pt x="106679" y="5658612"/>
                </a:lnTo>
                <a:lnTo>
                  <a:pt x="106679" y="0"/>
                </a:lnTo>
                <a:lnTo>
                  <a:pt x="0" y="0"/>
                </a:lnTo>
                <a:lnTo>
                  <a:pt x="0" y="5658612"/>
                </a:lnTo>
                <a:close/>
              </a:path>
            </a:pathLst>
          </a:custGeom>
          <a:solidFill>
            <a:srgbClr val="033D5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8507" y="6320028"/>
            <a:ext cx="498348" cy="29565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5404" y="1545336"/>
            <a:ext cx="3125724" cy="39471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0351" y="2000657"/>
            <a:ext cx="4869180" cy="4445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50"/>
              <a:t>For</a:t>
            </a:r>
            <a:r>
              <a:rPr dirty="0" sz="2750" spc="-100"/>
              <a:t> </a:t>
            </a:r>
            <a:r>
              <a:rPr dirty="0" sz="2750"/>
              <a:t>a</a:t>
            </a:r>
            <a:r>
              <a:rPr dirty="0" sz="2750" spc="-75"/>
              <a:t> </a:t>
            </a:r>
            <a:r>
              <a:rPr dirty="0" sz="2750" spc="145"/>
              <a:t>fast</a:t>
            </a:r>
            <a:r>
              <a:rPr dirty="0" sz="2750" spc="-114"/>
              <a:t> </a:t>
            </a:r>
            <a:r>
              <a:rPr dirty="0" sz="2750"/>
              <a:t>and</a:t>
            </a:r>
            <a:r>
              <a:rPr dirty="0" sz="2750" spc="-90"/>
              <a:t> </a:t>
            </a:r>
            <a:r>
              <a:rPr dirty="0" sz="2750"/>
              <a:t>easy</a:t>
            </a:r>
            <a:r>
              <a:rPr dirty="0" sz="2750" spc="-70"/>
              <a:t> </a:t>
            </a:r>
            <a:r>
              <a:rPr dirty="0" sz="2750" spc="50"/>
              <a:t>integration</a:t>
            </a:r>
            <a:endParaRPr sz="2750"/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5404" y="4017264"/>
            <a:ext cx="781812" cy="77723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5404" y="2999232"/>
            <a:ext cx="786384" cy="78638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40252" y="3008376"/>
            <a:ext cx="775715" cy="77723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40252" y="4021835"/>
            <a:ext cx="771144" cy="77723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9976" y="5053584"/>
            <a:ext cx="778763" cy="780288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25768" y="3000755"/>
            <a:ext cx="778763" cy="778763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1496060" y="3030727"/>
            <a:ext cx="1451610" cy="615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 b="1">
                <a:solidFill>
                  <a:srgbClr val="033D5D"/>
                </a:solidFill>
                <a:latin typeface="Carlito"/>
                <a:cs typeface="Carlito"/>
              </a:rPr>
              <a:t>Project</a:t>
            </a:r>
            <a:r>
              <a:rPr dirty="0" sz="1500" spc="50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500" spc="-10" b="1">
                <a:solidFill>
                  <a:srgbClr val="033D5D"/>
                </a:solidFill>
                <a:latin typeface="Carlito"/>
                <a:cs typeface="Carlito"/>
              </a:rPr>
              <a:t>templates</a:t>
            </a:r>
            <a:endParaRPr sz="1500">
              <a:latin typeface="Carlito"/>
              <a:cs typeface="Carlito"/>
            </a:endParaRPr>
          </a:p>
          <a:p>
            <a:pPr marL="12700" marR="99695">
              <a:lnSpc>
                <a:spcPct val="100800"/>
              </a:lnSpc>
              <a:spcBef>
                <a:spcPts val="25"/>
              </a:spcBef>
            </a:pP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Provide</a:t>
            </a:r>
            <a:r>
              <a:rPr dirty="0" sz="1150" spc="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a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 step-</a:t>
            </a:r>
            <a:r>
              <a:rPr dirty="0" sz="1150" spc="-20">
                <a:solidFill>
                  <a:srgbClr val="333333"/>
                </a:solidFill>
                <a:latin typeface="Carlito"/>
                <a:cs typeface="Carlito"/>
              </a:rPr>
              <a:t>by-step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configuration</a:t>
            </a:r>
            <a:r>
              <a:rPr dirty="0" sz="1150" spc="-5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guide.</a:t>
            </a:r>
            <a:endParaRPr sz="1150">
              <a:latin typeface="Carlito"/>
              <a:cs typeface="Carlito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470908" y="3027680"/>
            <a:ext cx="1758950" cy="615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 b="1">
                <a:solidFill>
                  <a:srgbClr val="033D5D"/>
                </a:solidFill>
                <a:latin typeface="Carlito"/>
                <a:cs typeface="Carlito"/>
              </a:rPr>
              <a:t>Scan</a:t>
            </a:r>
            <a:r>
              <a:rPr dirty="0" sz="1500" spc="40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500" spc="-10" b="1">
                <a:solidFill>
                  <a:srgbClr val="033D5D"/>
                </a:solidFill>
                <a:latin typeface="Carlito"/>
                <a:cs typeface="Carlito"/>
              </a:rPr>
              <a:t>function</a:t>
            </a:r>
            <a:endParaRPr sz="1500">
              <a:latin typeface="Carlito"/>
              <a:cs typeface="Carlito"/>
            </a:endParaRPr>
          </a:p>
          <a:p>
            <a:pPr marL="12700" marR="5080">
              <a:lnSpc>
                <a:spcPct val="100899"/>
              </a:lnSpc>
              <a:spcBef>
                <a:spcPts val="25"/>
              </a:spcBef>
            </a:pP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Search</a:t>
            </a:r>
            <a:r>
              <a:rPr dirty="0" sz="115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and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automatic</a:t>
            </a:r>
            <a:r>
              <a:rPr dirty="0" sz="1150" spc="-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import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of</a:t>
            </a:r>
            <a:r>
              <a:rPr dirty="0" sz="115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Air</a:t>
            </a:r>
            <a:r>
              <a:rPr dirty="0" sz="115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Conditioning</a:t>
            </a:r>
            <a:r>
              <a:rPr dirty="0" sz="115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units.</a:t>
            </a:r>
            <a:endParaRPr sz="1150">
              <a:latin typeface="Carlito"/>
              <a:cs typeface="Carlito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494536" y="4035044"/>
            <a:ext cx="1746885" cy="615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 spc="-10" b="1">
                <a:solidFill>
                  <a:srgbClr val="033D5D"/>
                </a:solidFill>
                <a:latin typeface="Carlito"/>
                <a:cs typeface="Carlito"/>
              </a:rPr>
              <a:t>Diagnostics</a:t>
            </a:r>
            <a:endParaRPr sz="1500">
              <a:latin typeface="Carlito"/>
              <a:cs typeface="Carlito"/>
            </a:endParaRPr>
          </a:p>
          <a:p>
            <a:pPr marL="12700" marR="5080">
              <a:lnSpc>
                <a:spcPct val="100899"/>
              </a:lnSpc>
              <a:spcBef>
                <a:spcPts val="25"/>
              </a:spcBef>
            </a:pP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A</a:t>
            </a:r>
            <a:r>
              <a:rPr dirty="0" sz="115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powerful</a:t>
            </a:r>
            <a:r>
              <a:rPr dirty="0" sz="1150" spc="-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tool</a:t>
            </a:r>
            <a:r>
              <a:rPr dirty="0" sz="115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to</a:t>
            </a:r>
            <a:r>
              <a:rPr dirty="0" sz="115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diagnostic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errors</a:t>
            </a:r>
            <a:r>
              <a:rPr dirty="0" sz="1150" spc="-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in</a:t>
            </a:r>
            <a:r>
              <a:rPr dirty="0" sz="115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installations.</a:t>
            </a:r>
            <a:endParaRPr sz="1150">
              <a:latin typeface="Carlito"/>
              <a:cs typeface="Carlito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466335" y="4047236"/>
            <a:ext cx="1536700" cy="615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 b="1">
                <a:solidFill>
                  <a:srgbClr val="033D5D"/>
                </a:solidFill>
                <a:latin typeface="Carlito"/>
                <a:cs typeface="Carlito"/>
              </a:rPr>
              <a:t>Project</a:t>
            </a:r>
            <a:r>
              <a:rPr dirty="0" sz="1500" spc="50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500" spc="-10" b="1">
                <a:solidFill>
                  <a:srgbClr val="033D5D"/>
                </a:solidFill>
                <a:latin typeface="Carlito"/>
                <a:cs typeface="Carlito"/>
              </a:rPr>
              <a:t>recovery</a:t>
            </a:r>
            <a:endParaRPr sz="1500">
              <a:latin typeface="Carlito"/>
              <a:cs typeface="Carlito"/>
            </a:endParaRPr>
          </a:p>
          <a:p>
            <a:pPr marL="12700" marR="5080">
              <a:lnSpc>
                <a:spcPct val="100899"/>
              </a:lnSpc>
              <a:spcBef>
                <a:spcPts val="25"/>
              </a:spcBef>
            </a:pP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Read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out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and</a:t>
            </a:r>
            <a:r>
              <a:rPr dirty="0" sz="115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recover</a:t>
            </a:r>
            <a:r>
              <a:rPr dirty="0" sz="115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 spc="-25">
                <a:solidFill>
                  <a:srgbClr val="333333"/>
                </a:solidFill>
                <a:latin typeface="Carlito"/>
                <a:cs typeface="Carlito"/>
              </a:rPr>
              <a:t>the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gateway</a:t>
            </a:r>
            <a:r>
              <a:rPr dirty="0" sz="115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configuration.</a:t>
            </a:r>
            <a:endParaRPr sz="1150">
              <a:latin typeface="Carlito"/>
              <a:cs typeface="Carlito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503680" y="5089652"/>
            <a:ext cx="1694814" cy="43878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 b="1">
                <a:solidFill>
                  <a:srgbClr val="033D5D"/>
                </a:solidFill>
                <a:latin typeface="Carlito"/>
                <a:cs typeface="Carlito"/>
              </a:rPr>
              <a:t>Secure</a:t>
            </a:r>
            <a:r>
              <a:rPr dirty="0" sz="1500" spc="75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500" spc="-10" b="1">
                <a:solidFill>
                  <a:srgbClr val="033D5D"/>
                </a:solidFill>
                <a:latin typeface="Carlito"/>
                <a:cs typeface="Carlito"/>
              </a:rPr>
              <a:t>configuration</a:t>
            </a:r>
            <a:endParaRPr sz="15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Protected</a:t>
            </a:r>
            <a:r>
              <a:rPr dirty="0" sz="115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by</a:t>
            </a:r>
            <a:r>
              <a:rPr dirty="0" sz="1150" spc="-3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password.</a:t>
            </a:r>
            <a:endParaRPr sz="1150">
              <a:latin typeface="Carlito"/>
              <a:cs typeface="Carlito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465555" y="3027680"/>
            <a:ext cx="1783714" cy="615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 b="1">
                <a:solidFill>
                  <a:srgbClr val="033D5D"/>
                </a:solidFill>
                <a:latin typeface="Carlito"/>
                <a:cs typeface="Carlito"/>
              </a:rPr>
              <a:t>Always</a:t>
            </a:r>
            <a:r>
              <a:rPr dirty="0" sz="1500" spc="40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500" b="1">
                <a:solidFill>
                  <a:srgbClr val="033D5D"/>
                </a:solidFill>
                <a:latin typeface="Carlito"/>
                <a:cs typeface="Carlito"/>
              </a:rPr>
              <a:t>up</a:t>
            </a:r>
            <a:r>
              <a:rPr dirty="0" sz="1500" spc="30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500" b="1">
                <a:solidFill>
                  <a:srgbClr val="033D5D"/>
                </a:solidFill>
                <a:latin typeface="Carlito"/>
                <a:cs typeface="Carlito"/>
              </a:rPr>
              <a:t>to</a:t>
            </a:r>
            <a:r>
              <a:rPr dirty="0" sz="1500" spc="25" b="1">
                <a:solidFill>
                  <a:srgbClr val="033D5D"/>
                </a:solidFill>
                <a:latin typeface="Carlito"/>
                <a:cs typeface="Carlito"/>
              </a:rPr>
              <a:t> </a:t>
            </a:r>
            <a:r>
              <a:rPr dirty="0" sz="1500" spc="-20" b="1">
                <a:solidFill>
                  <a:srgbClr val="033D5D"/>
                </a:solidFill>
                <a:latin typeface="Carlito"/>
                <a:cs typeface="Carlito"/>
              </a:rPr>
              <a:t>date</a:t>
            </a:r>
            <a:endParaRPr sz="1500">
              <a:latin typeface="Carlito"/>
              <a:cs typeface="Carlito"/>
            </a:endParaRPr>
          </a:p>
          <a:p>
            <a:pPr marL="12700" marR="5080">
              <a:lnSpc>
                <a:spcPct val="100899"/>
              </a:lnSpc>
              <a:spcBef>
                <a:spcPts val="25"/>
              </a:spcBef>
            </a:pP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Automation</a:t>
            </a:r>
            <a:r>
              <a:rPr dirty="0" sz="115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detection</a:t>
            </a:r>
            <a:r>
              <a:rPr dirty="0" sz="115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of</a:t>
            </a:r>
            <a:r>
              <a:rPr dirty="0" sz="1150" spc="-3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 spc="-25">
                <a:solidFill>
                  <a:srgbClr val="333333"/>
                </a:solidFill>
                <a:latin typeface="Carlito"/>
                <a:cs typeface="Carlito"/>
              </a:rPr>
              <a:t>new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available</a:t>
            </a:r>
            <a:r>
              <a:rPr dirty="0" sz="1150" spc="-4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versions.</a:t>
            </a:r>
            <a:endParaRPr sz="1150">
              <a:latin typeface="Carlito"/>
              <a:cs typeface="Carlito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522719" y="4014215"/>
            <a:ext cx="780288" cy="780288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7459439" y="4044188"/>
            <a:ext cx="2166620" cy="7912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 b="1">
                <a:solidFill>
                  <a:srgbClr val="033D5D"/>
                </a:solidFill>
                <a:latin typeface="Carlito"/>
                <a:cs typeface="Carlito"/>
              </a:rPr>
              <a:t>Multi-</a:t>
            </a:r>
            <a:r>
              <a:rPr dirty="0" sz="1500" spc="-10" b="1">
                <a:solidFill>
                  <a:srgbClr val="033D5D"/>
                </a:solidFill>
                <a:latin typeface="Carlito"/>
                <a:cs typeface="Carlito"/>
              </a:rPr>
              <a:t>language</a:t>
            </a:r>
            <a:endParaRPr sz="15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Available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in</a:t>
            </a:r>
            <a:r>
              <a:rPr dirty="0" sz="115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 b="1">
                <a:solidFill>
                  <a:srgbClr val="333333"/>
                </a:solidFill>
                <a:latin typeface="Carlito"/>
                <a:cs typeface="Carlito"/>
              </a:rPr>
              <a:t>8</a:t>
            </a:r>
            <a:r>
              <a:rPr dirty="0" sz="1150" spc="-5" b="1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 spc="-10" b="1">
                <a:solidFill>
                  <a:srgbClr val="333333"/>
                </a:solidFill>
                <a:latin typeface="Carlito"/>
                <a:cs typeface="Carlito"/>
              </a:rPr>
              <a:t>languages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:</a:t>
            </a:r>
            <a:endParaRPr sz="115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  <a:spcBef>
                <a:spcPts val="15"/>
              </a:spcBef>
            </a:pP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English,</a:t>
            </a:r>
            <a:r>
              <a:rPr dirty="0" sz="115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Japanese,</a:t>
            </a:r>
            <a:r>
              <a:rPr dirty="0" sz="1150" spc="-2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Chinese,</a:t>
            </a:r>
            <a:r>
              <a:rPr dirty="0" sz="115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Spanish,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Arabic,</a:t>
            </a:r>
            <a:r>
              <a:rPr dirty="0" sz="1150" spc="-20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German,</a:t>
            </a:r>
            <a:r>
              <a:rPr dirty="0" sz="1150" spc="-15">
                <a:solidFill>
                  <a:srgbClr val="333333"/>
                </a:solidFill>
                <a:latin typeface="Carlito"/>
                <a:cs typeface="Carlito"/>
              </a:rPr>
              <a:t> </a:t>
            </a:r>
            <a:r>
              <a:rPr dirty="0" sz="1150">
                <a:solidFill>
                  <a:srgbClr val="333333"/>
                </a:solidFill>
                <a:latin typeface="Carlito"/>
                <a:cs typeface="Carlito"/>
              </a:rPr>
              <a:t>French, and</a:t>
            </a:r>
            <a:r>
              <a:rPr dirty="0" sz="1150" spc="-10">
                <a:solidFill>
                  <a:srgbClr val="333333"/>
                </a:solidFill>
                <a:latin typeface="Carlito"/>
                <a:cs typeface="Carlito"/>
              </a:rPr>
              <a:t> Italian.</a:t>
            </a:r>
            <a:endParaRPr sz="1150">
              <a:latin typeface="Carlito"/>
              <a:cs typeface="Carlito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106679" y="1057655"/>
            <a:ext cx="121920" cy="5659120"/>
          </a:xfrm>
          <a:custGeom>
            <a:avLst/>
            <a:gdLst/>
            <a:ahLst/>
            <a:cxnLst/>
            <a:rect l="l" t="t" r="r" b="b"/>
            <a:pathLst>
              <a:path w="121920" h="5659120">
                <a:moveTo>
                  <a:pt x="121920" y="5658612"/>
                </a:moveTo>
                <a:lnTo>
                  <a:pt x="0" y="5658612"/>
                </a:lnTo>
                <a:lnTo>
                  <a:pt x="0" y="0"/>
                </a:lnTo>
                <a:lnTo>
                  <a:pt x="121920" y="0"/>
                </a:lnTo>
                <a:lnTo>
                  <a:pt x="121920" y="5658612"/>
                </a:lnTo>
                <a:close/>
              </a:path>
            </a:pathLst>
          </a:custGeom>
          <a:solidFill>
            <a:srgbClr val="B6C6D1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8871" y="1057655"/>
            <a:ext cx="9939655" cy="5659120"/>
            <a:chOff x="118871" y="1057655"/>
            <a:chExt cx="9939655" cy="5659120"/>
          </a:xfrm>
        </p:grpSpPr>
        <p:sp>
          <p:nvSpPr>
            <p:cNvPr id="3" name="object 3" descr=""/>
            <p:cNvSpPr/>
            <p:nvPr/>
          </p:nvSpPr>
          <p:spPr>
            <a:xfrm>
              <a:off x="118871" y="1057655"/>
              <a:ext cx="9939655" cy="5659120"/>
            </a:xfrm>
            <a:custGeom>
              <a:avLst/>
              <a:gdLst/>
              <a:ahLst/>
              <a:cxnLst/>
              <a:rect l="l" t="t" r="r" b="b"/>
              <a:pathLst>
                <a:path w="9939655" h="5659120">
                  <a:moveTo>
                    <a:pt x="0" y="5658612"/>
                  </a:moveTo>
                  <a:lnTo>
                    <a:pt x="9939528" y="5658612"/>
                  </a:lnTo>
                  <a:lnTo>
                    <a:pt x="9939528" y="0"/>
                  </a:lnTo>
                  <a:lnTo>
                    <a:pt x="0" y="0"/>
                  </a:lnTo>
                  <a:lnTo>
                    <a:pt x="0" y="56586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8507" y="6320027"/>
              <a:ext cx="498348" cy="29565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54924" y="6361176"/>
              <a:ext cx="1080516" cy="23317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27014" y="2146887"/>
            <a:ext cx="1536065" cy="4445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50" spc="-90" b="1">
                <a:solidFill>
                  <a:srgbClr val="333333"/>
                </a:solidFill>
                <a:latin typeface="Arial"/>
                <a:cs typeface="Arial"/>
              </a:rPr>
              <a:t>Summary</a:t>
            </a:r>
            <a:endParaRPr sz="275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057655"/>
            <a:ext cx="3866388" cy="5658612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6390" marR="1043940" indent="-314325">
              <a:lnSpc>
                <a:spcPct val="100600"/>
              </a:lnSpc>
              <a:spcBef>
                <a:spcPts val="100"/>
              </a:spcBef>
              <a:buFont typeface="Arial"/>
              <a:buChar char="•"/>
              <a:tabLst>
                <a:tab pos="326390" algn="l"/>
              </a:tabLst>
            </a:pPr>
            <a:r>
              <a:rPr dirty="0"/>
              <a:t>Intesis</a:t>
            </a:r>
            <a:r>
              <a:rPr dirty="0" spc="-80"/>
              <a:t> </a:t>
            </a:r>
            <a:r>
              <a:rPr dirty="0"/>
              <a:t>HVAC</a:t>
            </a:r>
            <a:r>
              <a:rPr dirty="0" spc="-70"/>
              <a:t> </a:t>
            </a:r>
            <a:r>
              <a:rPr dirty="0" spc="-10"/>
              <a:t>Gateways</a:t>
            </a:r>
            <a:r>
              <a:rPr dirty="0" spc="500"/>
              <a:t> </a:t>
            </a:r>
            <a:r>
              <a:rPr dirty="0"/>
              <a:t>Connect</a:t>
            </a:r>
            <a:r>
              <a:rPr dirty="0" spc="-30"/>
              <a:t> </a:t>
            </a:r>
            <a:r>
              <a:rPr dirty="0"/>
              <a:t>any</a:t>
            </a:r>
            <a:r>
              <a:rPr dirty="0" spc="-10"/>
              <a:t> </a:t>
            </a:r>
            <a:r>
              <a:rPr dirty="0"/>
              <a:t>AC</a:t>
            </a:r>
            <a:r>
              <a:rPr dirty="0" spc="-40"/>
              <a:t> </a:t>
            </a:r>
            <a:r>
              <a:rPr dirty="0"/>
              <a:t>to</a:t>
            </a:r>
            <a:r>
              <a:rPr dirty="0" spc="-30"/>
              <a:t> </a:t>
            </a:r>
            <a:r>
              <a:rPr dirty="0"/>
              <a:t>any</a:t>
            </a:r>
            <a:r>
              <a:rPr dirty="0" spc="-25"/>
              <a:t> </a:t>
            </a:r>
            <a:r>
              <a:rPr dirty="0" spc="-10"/>
              <a:t>protocol</a:t>
            </a:r>
          </a:p>
          <a:p>
            <a:pPr marL="326390" indent="-31369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26390" algn="l"/>
              </a:tabLst>
            </a:pPr>
            <a:r>
              <a:rPr dirty="0"/>
              <a:t>Intesis</a:t>
            </a:r>
            <a:r>
              <a:rPr dirty="0" spc="-50"/>
              <a:t> </a:t>
            </a:r>
            <a:r>
              <a:rPr dirty="0"/>
              <a:t>Network</a:t>
            </a:r>
            <a:r>
              <a:rPr dirty="0" spc="-30"/>
              <a:t> </a:t>
            </a:r>
            <a:r>
              <a:rPr dirty="0" spc="-10"/>
              <a:t>Gateway</a:t>
            </a:r>
          </a:p>
          <a:p>
            <a:pPr marL="326390">
              <a:lnSpc>
                <a:spcPct val="100000"/>
              </a:lnSpc>
              <a:spcBef>
                <a:spcPts val="15"/>
              </a:spcBef>
            </a:pPr>
            <a:r>
              <a:rPr dirty="0" spc="-20"/>
              <a:t>Translate</a:t>
            </a:r>
            <a:r>
              <a:rPr dirty="0" spc="-55"/>
              <a:t> </a:t>
            </a:r>
            <a:r>
              <a:rPr dirty="0"/>
              <a:t>any</a:t>
            </a:r>
            <a:r>
              <a:rPr dirty="0" spc="-25"/>
              <a:t> </a:t>
            </a:r>
            <a:r>
              <a:rPr dirty="0"/>
              <a:t>building</a:t>
            </a:r>
            <a:r>
              <a:rPr dirty="0" spc="-70"/>
              <a:t> </a:t>
            </a:r>
            <a:r>
              <a:rPr dirty="0"/>
              <a:t>automation</a:t>
            </a:r>
            <a:r>
              <a:rPr dirty="0" spc="-60"/>
              <a:t> </a:t>
            </a:r>
            <a:r>
              <a:rPr dirty="0" spc="-10"/>
              <a:t>protocol</a:t>
            </a:r>
          </a:p>
          <a:p>
            <a:pPr marL="326390" indent="-31369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26390" algn="l"/>
              </a:tabLst>
            </a:pPr>
            <a:r>
              <a:rPr dirty="0"/>
              <a:t>Intesis</a:t>
            </a:r>
            <a:r>
              <a:rPr dirty="0" spc="-55"/>
              <a:t> </a:t>
            </a:r>
            <a:r>
              <a:rPr dirty="0" spc="-20"/>
              <a:t>MAPS</a:t>
            </a:r>
          </a:p>
          <a:p>
            <a:pPr marL="326390">
              <a:lnSpc>
                <a:spcPct val="100000"/>
              </a:lnSpc>
              <a:spcBef>
                <a:spcPts val="15"/>
              </a:spcBef>
            </a:pPr>
            <a:r>
              <a:rPr dirty="0"/>
              <a:t>Powerful</a:t>
            </a:r>
            <a:r>
              <a:rPr dirty="0" spc="-5"/>
              <a:t> </a:t>
            </a:r>
            <a:r>
              <a:rPr dirty="0" spc="-10"/>
              <a:t>configuration</a:t>
            </a:r>
            <a:r>
              <a:rPr dirty="0" spc="-50"/>
              <a:t> </a:t>
            </a:r>
            <a:r>
              <a:rPr dirty="0" spc="-20"/>
              <a:t>tool</a:t>
            </a:r>
          </a:p>
          <a:p>
            <a:pPr>
              <a:lnSpc>
                <a:spcPct val="100000"/>
              </a:lnSpc>
              <a:spcBef>
                <a:spcPts val="1290"/>
              </a:spcBef>
            </a:pPr>
          </a:p>
          <a:p>
            <a:pPr marL="12700" marR="31750">
              <a:lnSpc>
                <a:spcPct val="100600"/>
              </a:lnSpc>
              <a:spcBef>
                <a:spcPts val="5"/>
              </a:spcBef>
            </a:pPr>
            <a:r>
              <a:rPr dirty="0" b="1">
                <a:latin typeface="Carlito"/>
                <a:cs typeface="Carlito"/>
              </a:rPr>
              <a:t>Intesis</a:t>
            </a:r>
            <a:r>
              <a:rPr dirty="0" spc="-50" b="1">
                <a:latin typeface="Carlito"/>
                <a:cs typeface="Carlito"/>
              </a:rPr>
              <a:t> </a:t>
            </a:r>
            <a:r>
              <a:rPr dirty="0"/>
              <a:t>supports</a:t>
            </a:r>
            <a:r>
              <a:rPr dirty="0" spc="-20"/>
              <a:t> </a:t>
            </a:r>
            <a:r>
              <a:rPr dirty="0"/>
              <a:t>all</a:t>
            </a:r>
            <a:r>
              <a:rPr dirty="0" spc="-20"/>
              <a:t> </a:t>
            </a:r>
            <a:r>
              <a:rPr dirty="0"/>
              <a:t>major</a:t>
            </a:r>
            <a:r>
              <a:rPr dirty="0" spc="-20"/>
              <a:t> </a:t>
            </a:r>
            <a:r>
              <a:rPr dirty="0"/>
              <a:t>building</a:t>
            </a:r>
            <a:r>
              <a:rPr dirty="0" spc="-60"/>
              <a:t> </a:t>
            </a:r>
            <a:r>
              <a:rPr dirty="0" spc="-10"/>
              <a:t>automation </a:t>
            </a:r>
            <a:r>
              <a:rPr dirty="0"/>
              <a:t>technologies</a:t>
            </a:r>
            <a:r>
              <a:rPr dirty="0" spc="-50"/>
              <a:t> </a:t>
            </a:r>
            <a:r>
              <a:rPr dirty="0"/>
              <a:t>and</a:t>
            </a:r>
            <a:r>
              <a:rPr dirty="0" spc="-20"/>
              <a:t> </a:t>
            </a:r>
            <a:r>
              <a:rPr dirty="0" spc="-10"/>
              <a:t>standards.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057655"/>
            <a:ext cx="10058400" cy="5659120"/>
            <a:chOff x="0" y="1057655"/>
            <a:chExt cx="10058400" cy="5659120"/>
          </a:xfrm>
        </p:grpSpPr>
        <p:sp>
          <p:nvSpPr>
            <p:cNvPr id="3" name="object 3" descr=""/>
            <p:cNvSpPr/>
            <p:nvPr/>
          </p:nvSpPr>
          <p:spPr>
            <a:xfrm>
              <a:off x="118871" y="1057655"/>
              <a:ext cx="9939655" cy="5659120"/>
            </a:xfrm>
            <a:custGeom>
              <a:avLst/>
              <a:gdLst/>
              <a:ahLst/>
              <a:cxnLst/>
              <a:rect l="l" t="t" r="r" b="b"/>
              <a:pathLst>
                <a:path w="9939655" h="5659120">
                  <a:moveTo>
                    <a:pt x="0" y="5658612"/>
                  </a:moveTo>
                  <a:lnTo>
                    <a:pt x="9939528" y="5658612"/>
                  </a:lnTo>
                  <a:lnTo>
                    <a:pt x="9939528" y="0"/>
                  </a:lnTo>
                  <a:lnTo>
                    <a:pt x="0" y="0"/>
                  </a:lnTo>
                  <a:lnTo>
                    <a:pt x="0" y="56586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1057655"/>
              <a:ext cx="119380" cy="5659120"/>
            </a:xfrm>
            <a:custGeom>
              <a:avLst/>
              <a:gdLst/>
              <a:ahLst/>
              <a:cxnLst/>
              <a:rect l="l" t="t" r="r" b="b"/>
              <a:pathLst>
                <a:path w="119380" h="5659120">
                  <a:moveTo>
                    <a:pt x="118872" y="5658612"/>
                  </a:moveTo>
                  <a:lnTo>
                    <a:pt x="0" y="5658612"/>
                  </a:lnTo>
                  <a:lnTo>
                    <a:pt x="0" y="0"/>
                  </a:lnTo>
                  <a:lnTo>
                    <a:pt x="118872" y="0"/>
                  </a:lnTo>
                  <a:lnTo>
                    <a:pt x="118872" y="5658612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8507" y="6320027"/>
              <a:ext cx="498348" cy="29565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057655"/>
              <a:ext cx="10058400" cy="565861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859523" y="1927859"/>
              <a:ext cx="3199130" cy="1148080"/>
            </a:xfrm>
            <a:custGeom>
              <a:avLst/>
              <a:gdLst/>
              <a:ahLst/>
              <a:cxnLst/>
              <a:rect l="l" t="t" r="r" b="b"/>
              <a:pathLst>
                <a:path w="3199129" h="1148080">
                  <a:moveTo>
                    <a:pt x="3198876" y="1147571"/>
                  </a:moveTo>
                  <a:lnTo>
                    <a:pt x="0" y="1147571"/>
                  </a:lnTo>
                  <a:lnTo>
                    <a:pt x="0" y="0"/>
                  </a:lnTo>
                  <a:lnTo>
                    <a:pt x="3198876" y="0"/>
                  </a:lnTo>
                  <a:lnTo>
                    <a:pt x="3198876" y="1147571"/>
                  </a:lnTo>
                  <a:close/>
                </a:path>
              </a:pathLst>
            </a:custGeom>
            <a:solidFill>
              <a:srgbClr val="033D5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451708" y="2244482"/>
            <a:ext cx="2017395" cy="495934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0">
                <a:solidFill>
                  <a:srgbClr val="FFFFFF"/>
                </a:solidFill>
              </a:rPr>
              <a:t>Questions?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66324" y="2709119"/>
            <a:ext cx="2821305" cy="822325"/>
          </a:xfrm>
          <a:prstGeom prst="rect"/>
        </p:spPr>
        <p:txBody>
          <a:bodyPr wrap="square" lIns="0" tIns="59054" rIns="0" bIns="0" rtlCol="0" vert="horz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464"/>
              </a:spcBef>
            </a:pPr>
            <a:r>
              <a:rPr dirty="0" sz="2750" b="1">
                <a:solidFill>
                  <a:srgbClr val="333333"/>
                </a:solidFill>
                <a:latin typeface="Arial"/>
                <a:cs typeface="Arial"/>
              </a:rPr>
              <a:t>Stefan</a:t>
            </a:r>
            <a:r>
              <a:rPr dirty="0" sz="2750" spc="-114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750" spc="-10" b="1">
                <a:solidFill>
                  <a:srgbClr val="333333"/>
                </a:solidFill>
                <a:latin typeface="Arial"/>
                <a:cs typeface="Arial"/>
              </a:rPr>
              <a:t>Stajkovic </a:t>
            </a:r>
            <a:r>
              <a:rPr dirty="0" sz="2750" spc="55">
                <a:solidFill>
                  <a:srgbClr val="333333"/>
                </a:solidFill>
              </a:rPr>
              <a:t>Account</a:t>
            </a:r>
            <a:r>
              <a:rPr dirty="0" sz="2750" spc="-10">
                <a:solidFill>
                  <a:srgbClr val="333333"/>
                </a:solidFill>
              </a:rPr>
              <a:t> Manager</a:t>
            </a:r>
            <a:endParaRPr sz="275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766324" y="3841611"/>
            <a:ext cx="2649855" cy="1198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50" spc="-10">
                <a:solidFill>
                  <a:srgbClr val="333333"/>
                </a:solidFill>
                <a:latin typeface="Arial"/>
                <a:cs typeface="Arial"/>
                <a:hlinkClick r:id="rId2"/>
              </a:rPr>
              <a:t>stes@hms.se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40"/>
              </a:spcBef>
            </a:pPr>
            <a:r>
              <a:rPr dirty="0" sz="2750">
                <a:solidFill>
                  <a:srgbClr val="333333"/>
                </a:solidFill>
                <a:latin typeface="Arial"/>
                <a:cs typeface="Arial"/>
              </a:rPr>
              <a:t>+46 </a:t>
            </a:r>
            <a:r>
              <a:rPr dirty="0" sz="2750" spc="110">
                <a:solidFill>
                  <a:srgbClr val="333333"/>
                </a:solidFill>
                <a:latin typeface="Arial"/>
                <a:cs typeface="Arial"/>
              </a:rPr>
              <a:t>709</a:t>
            </a:r>
            <a:r>
              <a:rPr dirty="0" sz="2750" spc="-2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750">
                <a:solidFill>
                  <a:srgbClr val="333333"/>
                </a:solidFill>
                <a:latin typeface="Arial"/>
                <a:cs typeface="Arial"/>
              </a:rPr>
              <a:t>57</a:t>
            </a:r>
            <a:r>
              <a:rPr dirty="0" sz="2750" spc="1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750" spc="-630">
                <a:solidFill>
                  <a:srgbClr val="333333"/>
                </a:solidFill>
                <a:latin typeface="Arial"/>
                <a:cs typeface="Arial"/>
              </a:rPr>
              <a:t>11</a:t>
            </a:r>
            <a:r>
              <a:rPr dirty="0" sz="2750" spc="-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2750" spc="25">
                <a:solidFill>
                  <a:srgbClr val="333333"/>
                </a:solidFill>
                <a:latin typeface="Arial"/>
                <a:cs typeface="Arial"/>
              </a:rPr>
              <a:t>97</a:t>
            </a:r>
            <a:endParaRPr sz="27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40151" y="3379929"/>
            <a:ext cx="2404745" cy="612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50" spc="-10">
                <a:solidFill>
                  <a:srgbClr val="333333"/>
                </a:solidFill>
                <a:latin typeface="Arial"/>
                <a:cs typeface="Arial"/>
              </a:rPr>
              <a:t>Thank</a:t>
            </a:r>
            <a:r>
              <a:rPr dirty="0" sz="3850" spc="-2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3850" spc="-20">
                <a:solidFill>
                  <a:srgbClr val="333333"/>
                </a:solidFill>
                <a:latin typeface="Arial"/>
                <a:cs typeface="Arial"/>
              </a:rPr>
              <a:t>you!</a:t>
            </a:r>
            <a:endParaRPr sz="3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3333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Stefan Stajkovic</dc:creator>
  <dc:title>Microsoft PowerPoint - Intesis by HMS - KNX Dagerne 2</dc:title>
  <dcterms:created xsi:type="dcterms:W3CDTF">2024-11-05T10:36:11Z</dcterms:created>
  <dcterms:modified xsi:type="dcterms:W3CDTF">2024-11-05T10:36:11Z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2024-10-30T00:00:00Z</vt:filetime>
  </property>
  <property fmtid="{D5CDD505-2E9C-101B-9397-08002B2CF9AE}" pid="3" name="LastSaved">
    <vt:filetime>2024-11-05T00:00:00Z</vt:filetime>
  </property>
  <property fmtid="{D5CDD505-2E9C-101B-9397-08002B2CF9AE}" pid="4" name="Producer">
    <vt:lpwstr>3-Heights(TM) PDF Security Shell 4.8.25.2 (http://www.pdf-tools.com)</vt:lpwstr>
  </property>
</Properties>
</file>