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63" r:id="rId2"/>
    <p:sldId id="273" r:id="rId3"/>
    <p:sldId id="262" r:id="rId4"/>
    <p:sldId id="260" r:id="rId5"/>
    <p:sldId id="256" r:id="rId6"/>
    <p:sldId id="261" r:id="rId7"/>
    <p:sldId id="270" r:id="rId8"/>
    <p:sldId id="269" r:id="rId9"/>
    <p:sldId id="271" r:id="rId10"/>
    <p:sldId id="272" r:id="rId11"/>
    <p:sldId id="259" r:id="rId12"/>
  </p:sldIdLst>
  <p:sldSz cx="12192000" cy="6858000"/>
  <p:notesSz cx="6858000" cy="9144000"/>
  <p:embeddedFontLst>
    <p:embeddedFont>
      <p:font typeface="Aptos ExtraBold" panose="020B0004020202020204" pitchFamily="34" charset="0"/>
      <p:bold r:id="rId14"/>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B4E"/>
    <a:srgbClr val="329C32"/>
    <a:srgbClr val="005F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363FF6-7A2A-4F50-A516-12AFF8B11692}" v="130" dt="2024-10-29T20:09:40.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63" d="100"/>
          <a:sy n="63" d="100"/>
        </p:scale>
        <p:origin x="153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Johnsen" userId="dba602975f13c6c5" providerId="LiveId" clId="{B2363FF6-7A2A-4F50-A516-12AFF8B11692}"/>
    <pc:docChg chg="undo custSel addSld delSld modSld sldOrd">
      <pc:chgData name="Simon Johnsen" userId="dba602975f13c6c5" providerId="LiveId" clId="{B2363FF6-7A2A-4F50-A516-12AFF8B11692}" dt="2024-10-29T20:09:48.986" v="268"/>
      <pc:docMkLst>
        <pc:docMk/>
      </pc:docMkLst>
      <pc:sldChg chg="modAnim">
        <pc:chgData name="Simon Johnsen" userId="dba602975f13c6c5" providerId="LiveId" clId="{B2363FF6-7A2A-4F50-A516-12AFF8B11692}" dt="2024-10-29T07:32:58.458" v="87"/>
        <pc:sldMkLst>
          <pc:docMk/>
          <pc:sldMk cId="330547119" sldId="256"/>
        </pc:sldMkLst>
      </pc:sldChg>
      <pc:sldChg chg="del">
        <pc:chgData name="Simon Johnsen" userId="dba602975f13c6c5" providerId="LiveId" clId="{B2363FF6-7A2A-4F50-A516-12AFF8B11692}" dt="2024-10-29T07:24:42.058" v="64" actId="47"/>
        <pc:sldMkLst>
          <pc:docMk/>
          <pc:sldMk cId="2538072855" sldId="257"/>
        </pc:sldMkLst>
      </pc:sldChg>
      <pc:sldChg chg="modSp mod">
        <pc:chgData name="Simon Johnsen" userId="dba602975f13c6c5" providerId="LiveId" clId="{B2363FF6-7A2A-4F50-A516-12AFF8B11692}" dt="2024-10-29T07:25:08.333" v="81" actId="1076"/>
        <pc:sldMkLst>
          <pc:docMk/>
          <pc:sldMk cId="1528876539" sldId="259"/>
        </pc:sldMkLst>
        <pc:spChg chg="mod">
          <ac:chgData name="Simon Johnsen" userId="dba602975f13c6c5" providerId="LiveId" clId="{B2363FF6-7A2A-4F50-A516-12AFF8B11692}" dt="2024-10-29T07:25:08.333" v="81" actId="1076"/>
          <ac:spMkLst>
            <pc:docMk/>
            <pc:sldMk cId="1528876539" sldId="259"/>
            <ac:spMk id="8" creationId="{DE2D569F-3AFD-209C-8517-0F42006EC75F}"/>
          </ac:spMkLst>
        </pc:spChg>
      </pc:sldChg>
      <pc:sldChg chg="ord">
        <pc:chgData name="Simon Johnsen" userId="dba602975f13c6c5" providerId="LiveId" clId="{B2363FF6-7A2A-4F50-A516-12AFF8B11692}" dt="2024-10-29T20:09:48.986" v="268"/>
        <pc:sldMkLst>
          <pc:docMk/>
          <pc:sldMk cId="2583465128" sldId="260"/>
        </pc:sldMkLst>
      </pc:sldChg>
      <pc:sldChg chg="modSp mod modAnim">
        <pc:chgData name="Simon Johnsen" userId="dba602975f13c6c5" providerId="LiveId" clId="{B2363FF6-7A2A-4F50-A516-12AFF8B11692}" dt="2024-10-29T07:39:38.217" v="130"/>
        <pc:sldMkLst>
          <pc:docMk/>
          <pc:sldMk cId="2374982394" sldId="261"/>
        </pc:sldMkLst>
        <pc:spChg chg="mod">
          <ac:chgData name="Simon Johnsen" userId="dba602975f13c6c5" providerId="LiveId" clId="{B2363FF6-7A2A-4F50-A516-12AFF8B11692}" dt="2024-10-29T07:33:37.807" v="125" actId="1076"/>
          <ac:spMkLst>
            <pc:docMk/>
            <pc:sldMk cId="2374982394" sldId="261"/>
            <ac:spMk id="2" creationId="{A9DE3D98-FDF4-CBE7-D2A2-26C51FA045E8}"/>
          </ac:spMkLst>
        </pc:spChg>
      </pc:sldChg>
      <pc:sldChg chg="add del">
        <pc:chgData name="Simon Johnsen" userId="dba602975f13c6c5" providerId="LiveId" clId="{B2363FF6-7A2A-4F50-A516-12AFF8B11692}" dt="2024-10-29T20:09:40.984" v="264"/>
        <pc:sldMkLst>
          <pc:docMk/>
          <pc:sldMk cId="1762578673" sldId="262"/>
        </pc:sldMkLst>
      </pc:sldChg>
      <pc:sldChg chg="del">
        <pc:chgData name="Simon Johnsen" userId="dba602975f13c6c5" providerId="LiveId" clId="{B2363FF6-7A2A-4F50-A516-12AFF8B11692}" dt="2024-10-29T07:24:42.058" v="64" actId="47"/>
        <pc:sldMkLst>
          <pc:docMk/>
          <pc:sldMk cId="213167059" sldId="263"/>
        </pc:sldMkLst>
      </pc:sldChg>
      <pc:sldChg chg="add">
        <pc:chgData name="Simon Johnsen" userId="dba602975f13c6c5" providerId="LiveId" clId="{B2363FF6-7A2A-4F50-A516-12AFF8B11692}" dt="2024-10-29T20:09:40.984" v="264"/>
        <pc:sldMkLst>
          <pc:docMk/>
          <pc:sldMk cId="3763404520" sldId="263"/>
        </pc:sldMkLst>
      </pc:sldChg>
      <pc:sldChg chg="del">
        <pc:chgData name="Simon Johnsen" userId="dba602975f13c6c5" providerId="LiveId" clId="{B2363FF6-7A2A-4F50-A516-12AFF8B11692}" dt="2024-10-29T07:24:42.058" v="64" actId="47"/>
        <pc:sldMkLst>
          <pc:docMk/>
          <pc:sldMk cId="2653921699" sldId="264"/>
        </pc:sldMkLst>
      </pc:sldChg>
      <pc:sldChg chg="del">
        <pc:chgData name="Simon Johnsen" userId="dba602975f13c6c5" providerId="LiveId" clId="{B2363FF6-7A2A-4F50-A516-12AFF8B11692}" dt="2024-10-29T07:24:42.058" v="64" actId="47"/>
        <pc:sldMkLst>
          <pc:docMk/>
          <pc:sldMk cId="2018442150" sldId="265"/>
        </pc:sldMkLst>
      </pc:sldChg>
      <pc:sldChg chg="del">
        <pc:chgData name="Simon Johnsen" userId="dba602975f13c6c5" providerId="LiveId" clId="{B2363FF6-7A2A-4F50-A516-12AFF8B11692}" dt="2024-10-29T07:24:42.058" v="64" actId="47"/>
        <pc:sldMkLst>
          <pc:docMk/>
          <pc:sldMk cId="1706087205" sldId="266"/>
        </pc:sldMkLst>
      </pc:sldChg>
      <pc:sldChg chg="del">
        <pc:chgData name="Simon Johnsen" userId="dba602975f13c6c5" providerId="LiveId" clId="{B2363FF6-7A2A-4F50-A516-12AFF8B11692}" dt="2024-10-29T07:24:42.058" v="64" actId="47"/>
        <pc:sldMkLst>
          <pc:docMk/>
          <pc:sldMk cId="1123119911" sldId="268"/>
        </pc:sldMkLst>
      </pc:sldChg>
      <pc:sldChg chg="addSp delSp modSp mod modAnim">
        <pc:chgData name="Simon Johnsen" userId="dba602975f13c6c5" providerId="LiveId" clId="{B2363FF6-7A2A-4F50-A516-12AFF8B11692}" dt="2024-10-29T07:24:07.500" v="40" actId="478"/>
        <pc:sldMkLst>
          <pc:docMk/>
          <pc:sldMk cId="3542315277" sldId="269"/>
        </pc:sldMkLst>
        <pc:picChg chg="add mod">
          <ac:chgData name="Simon Johnsen" userId="dba602975f13c6c5" providerId="LiveId" clId="{B2363FF6-7A2A-4F50-A516-12AFF8B11692}" dt="2024-10-29T07:23:00.573" v="25" actId="14100"/>
          <ac:picMkLst>
            <pc:docMk/>
            <pc:sldMk cId="3542315277" sldId="269"/>
            <ac:picMk id="3" creationId="{0611C5FE-CBC8-3E8E-1538-9B8AF2FE7BFC}"/>
          </ac:picMkLst>
        </pc:picChg>
        <pc:picChg chg="add mod ord">
          <ac:chgData name="Simon Johnsen" userId="dba602975f13c6c5" providerId="LiveId" clId="{B2363FF6-7A2A-4F50-A516-12AFF8B11692}" dt="2024-10-29T07:23:33.141" v="32" actId="167"/>
          <ac:picMkLst>
            <pc:docMk/>
            <pc:sldMk cId="3542315277" sldId="269"/>
            <ac:picMk id="7" creationId="{9833A072-21BC-4CB5-E526-75C3F89C10D7}"/>
          </ac:picMkLst>
        </pc:picChg>
        <pc:picChg chg="add del mod">
          <ac:chgData name="Simon Johnsen" userId="dba602975f13c6c5" providerId="LiveId" clId="{B2363FF6-7A2A-4F50-A516-12AFF8B11692}" dt="2024-10-29T07:24:07.500" v="40" actId="478"/>
          <ac:picMkLst>
            <pc:docMk/>
            <pc:sldMk cId="3542315277" sldId="269"/>
            <ac:picMk id="9" creationId="{0B7F2C50-7BC1-28B1-228B-47556484A0BD}"/>
          </ac:picMkLst>
        </pc:picChg>
        <pc:picChg chg="del">
          <ac:chgData name="Simon Johnsen" userId="dba602975f13c6c5" providerId="LiveId" clId="{B2363FF6-7A2A-4F50-A516-12AFF8B11692}" dt="2024-10-29T07:21:55.043" v="15" actId="478"/>
          <ac:picMkLst>
            <pc:docMk/>
            <pc:sldMk cId="3542315277" sldId="269"/>
            <ac:picMk id="2050" creationId="{51E4DF00-2E8C-CBAA-9E64-D06D97679063}"/>
          </ac:picMkLst>
        </pc:picChg>
      </pc:sldChg>
      <pc:sldChg chg="modSp mod modAnim">
        <pc:chgData name="Simon Johnsen" userId="dba602975f13c6c5" providerId="LiveId" clId="{B2363FF6-7A2A-4F50-A516-12AFF8B11692}" dt="2024-10-29T08:57:54.436" v="263" actId="20577"/>
        <pc:sldMkLst>
          <pc:docMk/>
          <pc:sldMk cId="3924861362" sldId="270"/>
        </pc:sldMkLst>
        <pc:spChg chg="mod">
          <ac:chgData name="Simon Johnsen" userId="dba602975f13c6c5" providerId="LiveId" clId="{B2363FF6-7A2A-4F50-A516-12AFF8B11692}" dt="2024-10-29T08:57:54.436" v="263" actId="20577"/>
          <ac:spMkLst>
            <pc:docMk/>
            <pc:sldMk cId="3924861362" sldId="270"/>
            <ac:spMk id="3" creationId="{8C333B62-9685-6378-566C-324212C51389}"/>
          </ac:spMkLst>
        </pc:spChg>
        <pc:spChg chg="mod">
          <ac:chgData name="Simon Johnsen" userId="dba602975f13c6c5" providerId="LiveId" clId="{B2363FF6-7A2A-4F50-A516-12AFF8B11692}" dt="2024-10-29T07:21:23.134" v="13" actId="1076"/>
          <ac:spMkLst>
            <pc:docMk/>
            <pc:sldMk cId="3924861362" sldId="270"/>
            <ac:spMk id="26" creationId="{29A0E73D-D430-2CD1-06C0-1A5545858339}"/>
          </ac:spMkLst>
        </pc:spChg>
      </pc:sldChg>
      <pc:sldChg chg="addSp delSp modSp mod">
        <pc:chgData name="Simon Johnsen" userId="dba602975f13c6c5" providerId="LiveId" clId="{B2363FF6-7A2A-4F50-A516-12AFF8B11692}" dt="2024-10-29T07:46:34.765" v="159" actId="478"/>
        <pc:sldMkLst>
          <pc:docMk/>
          <pc:sldMk cId="872546514" sldId="271"/>
        </pc:sldMkLst>
        <pc:spChg chg="del">
          <ac:chgData name="Simon Johnsen" userId="dba602975f13c6c5" providerId="LiveId" clId="{B2363FF6-7A2A-4F50-A516-12AFF8B11692}" dt="2024-10-29T07:24:29.742" v="60" actId="478"/>
          <ac:spMkLst>
            <pc:docMk/>
            <pc:sldMk cId="872546514" sldId="271"/>
            <ac:spMk id="3" creationId="{C6F6389E-30F7-AAC8-E4E2-B01C922D60A1}"/>
          </ac:spMkLst>
        </pc:spChg>
        <pc:spChg chg="mod">
          <ac:chgData name="Simon Johnsen" userId="dba602975f13c6c5" providerId="LiveId" clId="{B2363FF6-7A2A-4F50-A516-12AFF8B11692}" dt="2024-10-29T07:46:15.897" v="154" actId="207"/>
          <ac:spMkLst>
            <pc:docMk/>
            <pc:sldMk cId="872546514" sldId="271"/>
            <ac:spMk id="9" creationId="{39242340-B007-751E-AF19-C50FEABD815A}"/>
          </ac:spMkLst>
        </pc:spChg>
        <pc:picChg chg="del mod">
          <ac:chgData name="Simon Johnsen" userId="dba602975f13c6c5" providerId="LiveId" clId="{B2363FF6-7A2A-4F50-A516-12AFF8B11692}" dt="2024-10-29T07:46:34.765" v="159" actId="478"/>
          <ac:picMkLst>
            <pc:docMk/>
            <pc:sldMk cId="872546514" sldId="271"/>
            <ac:picMk id="4" creationId="{DBFE87CF-80E0-91F4-97EC-9318643A4387}"/>
          </ac:picMkLst>
        </pc:picChg>
        <pc:picChg chg="add del mod">
          <ac:chgData name="Simon Johnsen" userId="dba602975f13c6c5" providerId="LiveId" clId="{B2363FF6-7A2A-4F50-A516-12AFF8B11692}" dt="2024-10-29T07:44:54.192" v="135" actId="478"/>
          <ac:picMkLst>
            <pc:docMk/>
            <pc:sldMk cId="872546514" sldId="271"/>
            <ac:picMk id="6" creationId="{E726D7C8-73C3-3F3B-034E-C9CF3A342E75}"/>
          </ac:picMkLst>
        </pc:picChg>
        <pc:picChg chg="del">
          <ac:chgData name="Simon Johnsen" userId="dba602975f13c6c5" providerId="LiveId" clId="{B2363FF6-7A2A-4F50-A516-12AFF8B11692}" dt="2024-10-29T07:24:32.164" v="61" actId="478"/>
          <ac:picMkLst>
            <pc:docMk/>
            <pc:sldMk cId="872546514" sldId="271"/>
            <ac:picMk id="7" creationId="{E123361A-32B8-757B-FA5A-C6DFD9686E8B}"/>
          </ac:picMkLst>
        </pc:picChg>
        <pc:picChg chg="add mod ord">
          <ac:chgData name="Simon Johnsen" userId="dba602975f13c6c5" providerId="LiveId" clId="{B2363FF6-7A2A-4F50-A516-12AFF8B11692}" dt="2024-10-29T07:46:28.609" v="158" actId="167"/>
          <ac:picMkLst>
            <pc:docMk/>
            <pc:sldMk cId="872546514" sldId="271"/>
            <ac:picMk id="10" creationId="{5A09BE62-70BB-36C4-C73C-E2916A16C661}"/>
          </ac:picMkLst>
        </pc:picChg>
      </pc:sldChg>
      <pc:sldChg chg="addSp delSp modSp add mod modAnim">
        <pc:chgData name="Simon Johnsen" userId="dba602975f13c6c5" providerId="LiveId" clId="{B2363FF6-7A2A-4F50-A516-12AFF8B11692}" dt="2024-10-29T07:46:55.422" v="161" actId="207"/>
        <pc:sldMkLst>
          <pc:docMk/>
          <pc:sldMk cId="3450930788" sldId="272"/>
        </pc:sldMkLst>
        <pc:spChg chg="mod">
          <ac:chgData name="Simon Johnsen" userId="dba602975f13c6c5" providerId="LiveId" clId="{B2363FF6-7A2A-4F50-A516-12AFF8B11692}" dt="2024-10-29T07:46:55.422" v="161" actId="207"/>
          <ac:spMkLst>
            <pc:docMk/>
            <pc:sldMk cId="3450930788" sldId="272"/>
            <ac:spMk id="9" creationId="{5669F568-A97E-E929-F629-1FA9670ED4D2}"/>
          </ac:spMkLst>
        </pc:spChg>
        <pc:picChg chg="add del">
          <ac:chgData name="Simon Johnsen" userId="dba602975f13c6c5" providerId="LiveId" clId="{B2363FF6-7A2A-4F50-A516-12AFF8B11692}" dt="2024-10-29T07:44:43.425" v="133" actId="478"/>
          <ac:picMkLst>
            <pc:docMk/>
            <pc:sldMk cId="3450930788" sldId="272"/>
            <ac:picMk id="6" creationId="{AE52F56C-B48A-C2F3-23EC-3DFB487D047B}"/>
          </ac:picMkLst>
        </pc:picChg>
      </pc:sldChg>
      <pc:sldChg chg="add">
        <pc:chgData name="Simon Johnsen" userId="dba602975f13c6c5" providerId="LiveId" clId="{B2363FF6-7A2A-4F50-A516-12AFF8B11692}" dt="2024-10-29T20:09:40.984" v="264"/>
        <pc:sldMkLst>
          <pc:docMk/>
          <pc:sldMk cId="2885484080"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ECD4C-CC83-4260-88B8-717FEF3E2960}" type="datetimeFigureOut">
              <a:rPr lang="da-DK" smtClean="0"/>
              <a:t>29-10-2024</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9E5634-1459-474D-AD31-7BAB3FD870E4}" type="slidenum">
              <a:rPr lang="da-DK" smtClean="0"/>
              <a:t>‹#›</a:t>
            </a:fld>
            <a:endParaRPr lang="da-DK"/>
          </a:p>
        </p:txBody>
      </p:sp>
    </p:spTree>
    <p:extLst>
      <p:ext uri="{BB962C8B-B14F-4D97-AF65-F5344CB8AC3E}">
        <p14:creationId xmlns:p14="http://schemas.microsoft.com/office/powerpoint/2010/main" val="3917357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Godmorgen! Mit navn er Thomas Lønborg, og jeg er produktchef hos BEG med fokus på vores KNX-løsninger. I dag har jeg fornøjelsen af at præsentere jer for min kollega, </a:t>
            </a:r>
            <a:r>
              <a:rPr lang="da-DK"/>
              <a:t>Kenn Bertelsen </a:t>
            </a:r>
            <a:r>
              <a:rPr lang="da-DK" dirty="0"/>
              <a:t>– vores egen “Mr. </a:t>
            </a:r>
            <a:r>
              <a:rPr lang="da-DK" dirty="0" err="1"/>
              <a:t>Know</a:t>
            </a:r>
            <a:r>
              <a:rPr lang="da-DK" dirty="0"/>
              <a:t>-it-All” inden for produktsupport her i Danmark. Hvis Kenn ikke kan besvare dit spørgsmål, så kan ingen, og selv Google ville nok give op! 😉</a:t>
            </a:r>
          </a:p>
          <a:p>
            <a:endParaRPr lang="da-DK" dirty="0"/>
          </a:p>
          <a:p>
            <a:r>
              <a:rPr lang="da-DK" dirty="0"/>
              <a:t>Lad os starte med at sætte KNX i perspektiv. KNX er et omfattende økosystem med 90.000 partnere, over 8.000 produkter og 490 træningscentre på verdensplan, fordelt over 190 lande. Tænk på KNX som den ultimative værktøjskasse, der kan håndtere enhver tænkelig opgave inden for bygningsautomation.</a:t>
            </a:r>
          </a:p>
          <a:p>
            <a:endParaRPr lang="da-DK" dirty="0"/>
          </a:p>
          <a:p>
            <a:r>
              <a:rPr lang="da-DK" dirty="0"/>
              <a:t>Men hvorfor bliver projekterne hele tiden mere komplekse? Jo, det er fordi bygherrer og brugere konstant efterspørger nye funktioner og fleksible løsninger med fremtidens teknologi – helst allerede i går! KNX giver os netop den fleksibilitet og integrerede energioptimering, vi har brug for, uden at gøre systemet for tungt. Med KNX kan vi skabe avancerede løsninger, som er nemme at tilpasse og optimere.</a:t>
            </a:r>
          </a:p>
          <a:p>
            <a:endParaRPr lang="da-DK" dirty="0"/>
          </a:p>
          <a:p>
            <a:r>
              <a:rPr lang="da-DK" dirty="0"/>
              <a:t>Hos BEG lægger vi særlig vægt på grundig projektering, især når det kommer til vores sensorer. Før vi går i gang, sikrer vi os, at vi har en klar forståelse af de ønskede funktioner, så vi kan vælge de helt rette produkter. KNX er som en skruetrækker med tusind bits: det kan tilpasses alt, men vi holder projektet fokuseret og undgår overflødige funktioner – medmindre de virkelig er nødvendige.</a:t>
            </a:r>
          </a:p>
          <a:p>
            <a:endParaRPr lang="da-DK" dirty="0"/>
          </a:p>
          <a:p>
            <a:r>
              <a:rPr lang="da-DK" dirty="0"/>
              <a:t>En vigtig fordel ved KNX er, at systemet ikke låser jer til én bestemt producent. I kan frit vælge mellem Schneider, ABB, </a:t>
            </a:r>
            <a:r>
              <a:rPr lang="da-DK" dirty="0" err="1"/>
              <a:t>Wygwam</a:t>
            </a:r>
            <a:r>
              <a:rPr lang="da-DK" dirty="0"/>
              <a:t> en division af NIKO, BEG og mange andre, alt efter hvad der passer bedst til jeres behov og budget. BEG har heldigvis et bredt udvalg af løsninger, og med over 30 års erfaring i udvikling af bevægelses- og tilstedeværelsessensorer leverer vi teknologi, der ikke kun er pålidelig, men også banebrydende.</a:t>
            </a:r>
          </a:p>
          <a:p>
            <a:endParaRPr lang="da-DK" dirty="0"/>
          </a:p>
          <a:p>
            <a:r>
              <a:rPr lang="da-DK" dirty="0"/>
              <a:t>Vores projektering bygger på dybdegående produktkendskab og præcis tilpasning til kundens ønsker og krav. Vi skaber løsninger, der både fungerer optimalt og ser godt ud – som en Swiss </a:t>
            </a:r>
            <a:r>
              <a:rPr lang="da-DK" dirty="0" err="1"/>
              <a:t>Army</a:t>
            </a:r>
            <a:r>
              <a:rPr lang="da-DK" dirty="0"/>
              <a:t>-kniv i form af et smart system!</a:t>
            </a:r>
          </a:p>
          <a:p>
            <a:endParaRPr lang="da-DK" dirty="0"/>
          </a:p>
          <a:p>
            <a:r>
              <a:rPr lang="da-DK" dirty="0"/>
              <a:t>Her er nogle af vores KNX-funktioner og produkter:</a:t>
            </a:r>
          </a:p>
          <a:p>
            <a:pPr>
              <a:buFont typeface="Arial" panose="020B0604020202020204" pitchFamily="34" charset="0"/>
              <a:buChar char="•"/>
            </a:pPr>
            <a:r>
              <a:rPr lang="da-DK" b="1" dirty="0"/>
              <a:t>KNX Secure</a:t>
            </a:r>
            <a:r>
              <a:rPr lang="da-DK" dirty="0"/>
              <a:t>-forberedte sensorer</a:t>
            </a:r>
          </a:p>
          <a:p>
            <a:pPr>
              <a:buFont typeface="Arial" panose="020B0604020202020204" pitchFamily="34" charset="0"/>
              <a:buChar char="•"/>
            </a:pPr>
            <a:r>
              <a:rPr lang="da-DK" dirty="0"/>
              <a:t>Funktioner som dynamisk opfølgningstid og logikmoduler</a:t>
            </a:r>
          </a:p>
          <a:p>
            <a:pPr>
              <a:buFont typeface="Arial" panose="020B0604020202020204" pitchFamily="34" charset="0"/>
              <a:buChar char="•"/>
            </a:pPr>
            <a:r>
              <a:rPr lang="da-DK" b="1" dirty="0"/>
              <a:t>Tunable </a:t>
            </a:r>
            <a:r>
              <a:rPr lang="da-DK" b="1" dirty="0" err="1"/>
              <a:t>white</a:t>
            </a:r>
            <a:r>
              <a:rPr lang="da-DK" dirty="0"/>
              <a:t>-styring til </a:t>
            </a:r>
            <a:r>
              <a:rPr lang="da-DK" b="1" dirty="0"/>
              <a:t>Human </a:t>
            </a:r>
            <a:r>
              <a:rPr lang="da-DK" b="1" dirty="0" err="1"/>
              <a:t>Centric</a:t>
            </a:r>
            <a:r>
              <a:rPr lang="da-DK" b="1" dirty="0"/>
              <a:t> </a:t>
            </a:r>
            <a:r>
              <a:rPr lang="da-DK" b="1" dirty="0" err="1"/>
              <a:t>Lighting</a:t>
            </a:r>
            <a:r>
              <a:rPr lang="da-DK" b="1" dirty="0"/>
              <a:t> (HCL)</a:t>
            </a:r>
            <a:endParaRPr lang="da-DK" dirty="0"/>
          </a:p>
          <a:p>
            <a:pPr>
              <a:buFont typeface="Arial" panose="020B0604020202020204" pitchFamily="34" charset="0"/>
              <a:buChar char="•"/>
            </a:pPr>
            <a:r>
              <a:rPr lang="da-DK" dirty="0"/>
              <a:t>RGB-styring og mulighed for linseudskiftning fra standard til korridorlinse</a:t>
            </a:r>
          </a:p>
          <a:p>
            <a:pPr>
              <a:buFont typeface="Arial" panose="020B0604020202020204" pitchFamily="34" charset="0"/>
              <a:buChar char="•"/>
            </a:pPr>
            <a:r>
              <a:rPr lang="da-DK" dirty="0"/>
              <a:t>Mikrofon til </a:t>
            </a:r>
            <a:r>
              <a:rPr lang="da-DK" b="1" dirty="0" err="1"/>
              <a:t>stay</a:t>
            </a:r>
            <a:r>
              <a:rPr lang="da-DK" b="1" dirty="0"/>
              <a:t> alive</a:t>
            </a:r>
            <a:r>
              <a:rPr lang="da-DK" dirty="0"/>
              <a:t>-funktion og temperaturføler</a:t>
            </a:r>
          </a:p>
          <a:p>
            <a:pPr>
              <a:buFont typeface="Arial" panose="020B0604020202020204" pitchFamily="34" charset="0"/>
              <a:buChar char="•"/>
            </a:pPr>
            <a:r>
              <a:rPr lang="da-DK" dirty="0"/>
              <a:t>Fleksible justeringsmuligheder via KNX-kommandoer for </a:t>
            </a:r>
            <a:r>
              <a:rPr lang="da-DK" dirty="0" err="1"/>
              <a:t>luksniveau</a:t>
            </a:r>
            <a:r>
              <a:rPr lang="da-DK" dirty="0"/>
              <a:t>, opfølgningstid og meget mere.</a:t>
            </a:r>
          </a:p>
          <a:p>
            <a:r>
              <a:rPr lang="da-DK" dirty="0"/>
              <a:t>Og her er nogle af vores produkter med specifikationer:</a:t>
            </a:r>
          </a:p>
          <a:p>
            <a:pPr>
              <a:buFont typeface="Arial" panose="020B0604020202020204" pitchFamily="34" charset="0"/>
              <a:buChar char="•"/>
            </a:pPr>
            <a:r>
              <a:rPr lang="da-DK" b="1" dirty="0"/>
              <a:t>PD2N-KNXs-ST+DX</a:t>
            </a:r>
            <a:r>
              <a:rPr lang="da-DK" dirty="0"/>
              <a:t>: Dækker et område på 10 m i diameter.</a:t>
            </a:r>
          </a:p>
          <a:p>
            <a:pPr>
              <a:buFont typeface="Arial" panose="020B0604020202020204" pitchFamily="34" charset="0"/>
              <a:buChar char="•"/>
            </a:pPr>
            <a:r>
              <a:rPr lang="da-DK" b="1" dirty="0"/>
              <a:t>PICO-</a:t>
            </a:r>
            <a:r>
              <a:rPr lang="da-DK" b="1" dirty="0" err="1"/>
              <a:t>KNXs</a:t>
            </a:r>
            <a:r>
              <a:rPr lang="da-DK" b="1" dirty="0"/>
              <a:t>-DX</a:t>
            </a:r>
            <a:r>
              <a:rPr lang="da-DK" dirty="0"/>
              <a:t>: Kompakt med en størrelse på 33x32 mm, men stadig en rækkevidde på 10 m i diameter.</a:t>
            </a:r>
          </a:p>
          <a:p>
            <a:pPr>
              <a:buFont typeface="Arial" panose="020B0604020202020204" pitchFamily="34" charset="0"/>
              <a:buChar char="•"/>
            </a:pPr>
            <a:r>
              <a:rPr lang="da-DK" b="1" dirty="0"/>
              <a:t>PD4N-KNXs-ST+DX</a:t>
            </a:r>
            <a:r>
              <a:rPr lang="da-DK" dirty="0"/>
              <a:t>: 24 m i diameter med korridorlinse, ideel til større områder.</a:t>
            </a:r>
          </a:p>
          <a:p>
            <a:pPr>
              <a:buFont typeface="Arial" panose="020B0604020202020204" pitchFamily="34" charset="0"/>
              <a:buChar char="•"/>
            </a:pPr>
            <a:r>
              <a:rPr lang="da-DK" b="1" dirty="0"/>
              <a:t>PD4-KNXs-GH</a:t>
            </a:r>
            <a:r>
              <a:rPr lang="da-DK" dirty="0"/>
              <a:t>: En imponerende dækning på 30 x 19 m ved en monteringshøjde på 16 m.</a:t>
            </a:r>
          </a:p>
          <a:p>
            <a:pPr>
              <a:buFont typeface="Arial" panose="020B0604020202020204" pitchFamily="34" charset="0"/>
              <a:buChar char="•"/>
            </a:pPr>
            <a:r>
              <a:rPr lang="da-DK" b="1" dirty="0"/>
              <a:t>Udendørs RC-plus </a:t>
            </a:r>
            <a:r>
              <a:rPr lang="da-DK" b="1" dirty="0" err="1"/>
              <a:t>KNXs</a:t>
            </a:r>
            <a:r>
              <a:rPr lang="da-DK" b="1" dirty="0"/>
              <a:t>-DX 230</a:t>
            </a:r>
            <a:r>
              <a:rPr lang="da-DK" dirty="0"/>
              <a:t>: Rækkevidde på 20 x 30 m og masser af KNX-funktioner. Lidt forklaring omkring funktioner vedr. RC-plus</a:t>
            </a:r>
          </a:p>
          <a:p>
            <a:r>
              <a:rPr lang="da-DK" dirty="0"/>
              <a:t>Med KNX og BEG får I et fleksibelt og fremtidssikret system, der kan tilpasses enhver opgave – stort som småt.</a:t>
            </a:r>
          </a:p>
          <a:p>
            <a:endParaRPr lang="da-DK" dirty="0"/>
          </a:p>
          <a:p>
            <a:r>
              <a:rPr lang="da-DK" dirty="0"/>
              <a:t>     </a:t>
            </a:r>
          </a:p>
          <a:p>
            <a:r>
              <a:rPr lang="da-DK" dirty="0"/>
              <a:t> </a:t>
            </a:r>
          </a:p>
        </p:txBody>
      </p:sp>
      <p:sp>
        <p:nvSpPr>
          <p:cNvPr id="4" name="Pladsholder til slidenummer 3"/>
          <p:cNvSpPr>
            <a:spLocks noGrp="1"/>
          </p:cNvSpPr>
          <p:nvPr>
            <p:ph type="sldNum" sz="quarter" idx="5"/>
          </p:nvPr>
        </p:nvSpPr>
        <p:spPr/>
        <p:txBody>
          <a:bodyPr/>
          <a:lstStyle/>
          <a:p>
            <a:fld id="{AC5795B4-0259-4A32-88F6-E8E4C55E1C90}" type="slidenum">
              <a:rPr lang="da-DK" smtClean="0"/>
              <a:t>2</a:t>
            </a:fld>
            <a:endParaRPr lang="da-DK"/>
          </a:p>
        </p:txBody>
      </p:sp>
    </p:spTree>
    <p:extLst>
      <p:ext uri="{BB962C8B-B14F-4D97-AF65-F5344CB8AC3E}">
        <p14:creationId xmlns:p14="http://schemas.microsoft.com/office/powerpoint/2010/main" val="4286112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Et projekt er lidt ligesom et forhold: Samarbejde er altafgørende... </a:t>
            </a:r>
          </a:p>
          <a:p>
            <a:endParaRPr lang="da-DK" dirty="0"/>
          </a:p>
          <a:p>
            <a:r>
              <a:rPr lang="da-DK" dirty="0"/>
              <a:t>Når det kommer til KNX-projekter, kan vi ikke bare kaste os hovedkulds ud i det uden at tale sammen – det ender som regel dårligt. </a:t>
            </a:r>
          </a:p>
          <a:p>
            <a:endParaRPr lang="da-DK" dirty="0"/>
          </a:p>
          <a:p>
            <a:r>
              <a:rPr lang="da-DK" dirty="0"/>
              <a:t>Hvis leverandør og programmør ikke får styr på forventningerne, ender vi med at skyde gråspurve med kanoner – og ingen vil have en fejlbehæftet bygning fuld af overdimensionerede sensorer!</a:t>
            </a:r>
          </a:p>
          <a:p>
            <a:endParaRPr lang="da-DK" dirty="0"/>
          </a:p>
          <a:p>
            <a:r>
              <a:rPr lang="da-DK" dirty="0"/>
              <a:t>KNX-systemet  muliggør intelligent bygningsteknologi, hvor komponenterne arbejder sammen via vores fælles protokol. Det betyder, at alt fra lys- og bevægelsessensorer til klimastyring og persienner kan integreres og kommunikere uden unødvendige overlap eller manglende funktionalitet. </a:t>
            </a:r>
          </a:p>
          <a:p>
            <a:r>
              <a:rPr lang="da-DK" dirty="0"/>
              <a:t>Derfor arbejder vi tæt sammen fra start. </a:t>
            </a:r>
          </a:p>
          <a:p>
            <a:endParaRPr lang="da-DK" dirty="0"/>
          </a:p>
          <a:p>
            <a:r>
              <a:rPr lang="da-DK" dirty="0"/>
              <a:t>Vi sætter os ind i alle små detaljer (nærmest som en første date) og sørger for, at alt spiller: Hvilke detektorer passer bedst? Hvor kan vi få den bedste dækning uden at gå helt over gevind?</a:t>
            </a:r>
          </a:p>
          <a:p>
            <a:endParaRPr lang="da-DK" dirty="0"/>
          </a:p>
          <a:p>
            <a:r>
              <a:rPr lang="da-DK" dirty="0"/>
              <a:t>På tegningerne gør vi det hele lidt mere pædagogisk. Hver detektor får sin egen farve og det femcifrede varenummer, så kan man altid se, hvad man har med at gøre. Derudover står der (ST) for standard eller (DX) for en </a:t>
            </a:r>
            <a:r>
              <a:rPr lang="da-DK" dirty="0" err="1"/>
              <a:t>deluxe</a:t>
            </a:r>
            <a:r>
              <a:rPr lang="da-DK" dirty="0"/>
              <a:t> udgave – tænk på det som detektorernes egen lille garderobe med tilhørende farvekoder!</a:t>
            </a:r>
          </a:p>
          <a:p>
            <a:endParaRPr lang="da-DK" dirty="0"/>
          </a:p>
          <a:p>
            <a:r>
              <a:rPr lang="da-DK" dirty="0"/>
              <a:t>Til de mindre rum vælger vi ofte vores PD2 – en lille, men driftssikker ven, der kommer både som (ST) og (DX). Men skal det være lidt mere fancy og give arkitekten et smil, hiver vi den flade PD11 frem. Den ser ikke bare godt ud, men kan også dække rummet som en </a:t>
            </a:r>
            <a:r>
              <a:rPr lang="da-DK" dirty="0" err="1"/>
              <a:t>champ</a:t>
            </a:r>
            <a:r>
              <a:rPr lang="da-DK" dirty="0"/>
              <a:t>!</a:t>
            </a:r>
          </a:p>
          <a:p>
            <a:endParaRPr lang="da-DK" dirty="0"/>
          </a:p>
          <a:p>
            <a:r>
              <a:rPr lang="da-DK" dirty="0"/>
              <a:t>Og til de store arealer? Her tager vi PD4 med. Den har en rækkevidde som en ørn og kan dække selv de største rum uden at vi behøver hænge sensorer op, som var det et juletræ.</a:t>
            </a:r>
          </a:p>
          <a:p>
            <a:endParaRPr lang="da-DK" dirty="0"/>
          </a:p>
          <a:p>
            <a:r>
              <a:rPr lang="da-DK" dirty="0"/>
              <a:t>Den største fordel ved KNX-protokollen er netop, at de tilbyder fleksibilitet og skalerbarhed. Det sikrer, at bygningens teknologi kan opdateres og tilpasses, uden at hele systemet skal bygges om fra bunden – hvilket er essentielt for både kundens langsigtede investering og bygningens funktionalitet.</a:t>
            </a:r>
          </a:p>
          <a:p>
            <a:endParaRPr lang="da-DK" dirty="0"/>
          </a:p>
          <a:p>
            <a:r>
              <a:rPr lang="da-DK" dirty="0"/>
              <a:t>Men som sagt tidligere, så drejer det sig om en tæt dialog mellem de respektive parter i projektet, så alle forventninger er afstemt, og alle ved, hvad de kan forvente. Vi håber, at dette indblik gør det klart, hvorfor KNX-protokollen fra B.E.G. giver god mening i fremtidige projekter.</a:t>
            </a:r>
          </a:p>
          <a:p>
            <a:r>
              <a:rPr lang="da-DK" dirty="0"/>
              <a:t> </a:t>
            </a:r>
          </a:p>
          <a:p>
            <a:r>
              <a:rPr lang="da-DK" dirty="0"/>
              <a:t>  </a:t>
            </a:r>
          </a:p>
        </p:txBody>
      </p:sp>
      <p:sp>
        <p:nvSpPr>
          <p:cNvPr id="4" name="Pladsholder til slidenummer 3"/>
          <p:cNvSpPr>
            <a:spLocks noGrp="1"/>
          </p:cNvSpPr>
          <p:nvPr>
            <p:ph type="sldNum" sz="quarter" idx="5"/>
          </p:nvPr>
        </p:nvSpPr>
        <p:spPr/>
        <p:txBody>
          <a:bodyPr/>
          <a:lstStyle/>
          <a:p>
            <a:fld id="{AC5795B4-0259-4A32-88F6-E8E4C55E1C90}" type="slidenum">
              <a:rPr lang="da-DK" smtClean="0"/>
              <a:t>3</a:t>
            </a:fld>
            <a:endParaRPr lang="da-DK"/>
          </a:p>
        </p:txBody>
      </p:sp>
    </p:spTree>
    <p:extLst>
      <p:ext uri="{BB962C8B-B14F-4D97-AF65-F5344CB8AC3E}">
        <p14:creationId xmlns:p14="http://schemas.microsoft.com/office/powerpoint/2010/main" val="2723674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28D2A-2EF9-E21B-7434-F330DDD9F35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3351716-7245-5912-A371-A8EFF420B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C5E4C41-5561-851E-52F4-852CD624889A}"/>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C3038812-092F-B6B4-9B4D-1C5C5D0885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5216A51-813C-C497-90AF-F940DB61F785}"/>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52318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2ED2B-712B-6E6C-3617-A9897C2EB56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B49FB54-436B-2F29-7A10-3D797EBF50B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697A44C-B7DF-8403-A891-6B56A0E9622A}"/>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605D41E4-652B-098F-12A3-BF477D5C32D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B05ADEF-5FB3-99E9-F264-F5491589942B}"/>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1767338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14EE79-82B0-83E9-3FE7-E932294E828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C1A969B-9526-018F-704E-3AB5B0D8A0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8CDAF15-C743-251E-B297-3CBEF21EFE69}"/>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BC7F0EC1-DDF9-76B8-59BD-582FD2467A3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C23CDC-4D16-5025-9657-9DC60E2850CA}"/>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3400852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28957C-1713-A093-868A-DCB377622DE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412EF3E-F773-1C82-44FB-1F657AC684A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8A9A11C-5236-DAF6-0776-5B714E2741C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464CA15-6F8A-2DC1-7812-03C73CFE8683}"/>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6" name="Pladsholder til sidefod 5">
            <a:extLst>
              <a:ext uri="{FF2B5EF4-FFF2-40B4-BE49-F238E27FC236}">
                <a16:creationId xmlns:a16="http://schemas.microsoft.com/office/drawing/2014/main" id="{FFF9EF2C-8E34-9F1D-1AC0-EBB431F8BAF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ED950AD-5F96-AE41-00E6-B250483E790E}"/>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3362254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CE7EE-B101-5B0C-9FCC-50EEA39BDEC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08568F4-688E-B034-0ADD-8DE5DBEC41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951C326-268A-412F-F20E-812D6990AAB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4A8F7CD-DE7D-0712-0CC8-1EC6D7E16F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7907FBD-8A98-3FA6-2E99-B110AFA36F3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40C4922-B886-3C24-60B3-977EB8464EC4}"/>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8" name="Pladsholder til sidefod 7">
            <a:extLst>
              <a:ext uri="{FF2B5EF4-FFF2-40B4-BE49-F238E27FC236}">
                <a16:creationId xmlns:a16="http://schemas.microsoft.com/office/drawing/2014/main" id="{8237899F-CB24-1925-E939-C76331D6324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37EFBCD-5368-EC40-2EA8-80D8A6576E2C}"/>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189149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68BEF-4A58-75D5-BDF6-5F90482A518A}"/>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4B1E6B4-7471-48D1-5E83-C7802C66ED27}"/>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4" name="Pladsholder til sidefod 3">
            <a:extLst>
              <a:ext uri="{FF2B5EF4-FFF2-40B4-BE49-F238E27FC236}">
                <a16:creationId xmlns:a16="http://schemas.microsoft.com/office/drawing/2014/main" id="{D1B6295A-7E69-9B9E-86DC-C2AAF7F034D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83D2BE2-5F4C-08F0-04F1-4F927B5CA99A}"/>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505581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642AA98-EA0B-49B7-CE74-E7D44ECC2E5F}"/>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3" name="Pladsholder til sidefod 2">
            <a:extLst>
              <a:ext uri="{FF2B5EF4-FFF2-40B4-BE49-F238E27FC236}">
                <a16:creationId xmlns:a16="http://schemas.microsoft.com/office/drawing/2014/main" id="{873E82DC-65AC-B2B6-01E8-9EF74B611AF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23CBF4E-123B-89E1-4A4C-31658528E6CF}"/>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3381975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E51F5-6D89-F9DB-AAE8-D3337474959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29A7E50-456F-CB25-CCDF-93E834A2B3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CDB5DBD-8C61-8A21-D04F-0E8E04E5BB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870CA34-8E65-2FC3-9E81-35B44630AE1A}"/>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6" name="Pladsholder til sidefod 5">
            <a:extLst>
              <a:ext uri="{FF2B5EF4-FFF2-40B4-BE49-F238E27FC236}">
                <a16:creationId xmlns:a16="http://schemas.microsoft.com/office/drawing/2014/main" id="{1770BFE0-EFDF-F41F-41BB-D6EB9744C3A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AE7EDB3-8A64-C660-0378-D05EC3F9B9F8}"/>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165920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3584CC-58D0-5F29-D8C0-DD1F48254DE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02BD508-EFFF-A6ED-A0DC-A1D039E59F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1C0A620-75E0-1822-A3EB-7D00FAC078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DE9976E-C392-6C03-FF04-AE5A350FEC3D}"/>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6" name="Pladsholder til sidefod 5">
            <a:extLst>
              <a:ext uri="{FF2B5EF4-FFF2-40B4-BE49-F238E27FC236}">
                <a16:creationId xmlns:a16="http://schemas.microsoft.com/office/drawing/2014/main" id="{89BC473E-8EDB-CEA2-1566-0E1274C09E4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0E6C0C8-0787-129B-9514-8DB7B73AD1A7}"/>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2689035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B2B7E8-5B87-41D1-900D-40E12DFB291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DDD6D34-DD30-7EC5-EFFB-04749D9B732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B08D80-31D9-238E-6974-46D6AA581E9B}"/>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EEDC8DC3-5597-E7F2-891E-4B511DAC5E0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45E84B-2228-2712-4913-6E91E9EA7DC8}"/>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3260776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CD7EFE4-0839-19F1-A22F-0934BBE46C2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7608305-F648-5BBD-92D6-EE55E6EF7E7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C99EF3-FD85-5E98-9791-94A938074F92}"/>
              </a:ext>
            </a:extLst>
          </p:cNvPr>
          <p:cNvSpPr>
            <a:spLocks noGrp="1"/>
          </p:cNvSpPr>
          <p:nvPr>
            <p:ph type="dt" sz="half" idx="10"/>
          </p:nvPr>
        </p:nvSpPr>
        <p:spPr/>
        <p:txBody>
          <a:body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CB5CCA09-80F1-C441-1BCD-0FA510E4AE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B9DC9BB-290E-9297-53A8-01207D0CA531}"/>
              </a:ext>
            </a:extLst>
          </p:cNvPr>
          <p:cNvSpPr>
            <a:spLocks noGrp="1"/>
          </p:cNvSpPr>
          <p:nvPr>
            <p:ph type="sldNum" sz="quarter" idx="12"/>
          </p:nvPr>
        </p:nvSpPr>
        <p:spPr/>
        <p:txBody>
          <a:bodyPr/>
          <a:lstStyle/>
          <a:p>
            <a:fld id="{2D9F6ECC-6BCB-4C53-AC5D-0C279AE57700}" type="slidenum">
              <a:rPr lang="da-DK" smtClean="0"/>
              <a:t>‹#›</a:t>
            </a:fld>
            <a:endParaRPr lang="da-DK"/>
          </a:p>
        </p:txBody>
      </p:sp>
    </p:spTree>
    <p:extLst>
      <p:ext uri="{BB962C8B-B14F-4D97-AF65-F5344CB8AC3E}">
        <p14:creationId xmlns:p14="http://schemas.microsoft.com/office/powerpoint/2010/main" val="24846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1A7695F-8112-2A0F-4EB6-014DFE0A71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9F809BE-3D98-C29D-8762-E467F8547C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A533D32-13E3-63B0-092C-F3BB87AAA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D36040-0E6E-437A-80B4-99017985D27B}" type="datetimeFigureOut">
              <a:rPr lang="da-DK" smtClean="0"/>
              <a:t>29-10-2024</a:t>
            </a:fld>
            <a:endParaRPr lang="da-DK"/>
          </a:p>
        </p:txBody>
      </p:sp>
      <p:sp>
        <p:nvSpPr>
          <p:cNvPr id="5" name="Pladsholder til sidefod 4">
            <a:extLst>
              <a:ext uri="{FF2B5EF4-FFF2-40B4-BE49-F238E27FC236}">
                <a16:creationId xmlns:a16="http://schemas.microsoft.com/office/drawing/2014/main" id="{E6F4C7EF-5764-8EF1-E16C-8DC6E988E7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DD01495-C78B-1E31-7269-DD74FD53D7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F6ECC-6BCB-4C53-AC5D-0C279AE57700}" type="slidenum">
              <a:rPr lang="da-DK" smtClean="0"/>
              <a:t>‹#›</a:t>
            </a:fld>
            <a:endParaRPr lang="da-DK"/>
          </a:p>
        </p:txBody>
      </p:sp>
    </p:spTree>
    <p:extLst>
      <p:ext uri="{BB962C8B-B14F-4D97-AF65-F5344CB8AC3E}">
        <p14:creationId xmlns:p14="http://schemas.microsoft.com/office/powerpoint/2010/main" val="3150630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7.svg"/><Relationship Id="rId1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6.png"/><Relationship Id="rId17" Type="http://schemas.openxmlformats.org/officeDocument/2006/relationships/image" Target="../media/image20.emf"/><Relationship Id="rId2" Type="http://schemas.openxmlformats.org/officeDocument/2006/relationships/notesSlide" Target="../notesSlides/notesSlide1.xml"/><Relationship Id="rId16" Type="http://schemas.openxmlformats.org/officeDocument/2006/relationships/oleObject" Target="../embeddings/oleObject2.bin"/><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4.png"/><Relationship Id="rId5" Type="http://schemas.openxmlformats.org/officeDocument/2006/relationships/image" Target="../media/image13.png"/><Relationship Id="rId15" Type="http://schemas.openxmlformats.org/officeDocument/2006/relationships/image" Target="../media/image19.emf"/><Relationship Id="rId10" Type="http://schemas.openxmlformats.org/officeDocument/2006/relationships/image" Target="../media/image18.png"/><Relationship Id="rId19" Type="http://schemas.openxmlformats.org/officeDocument/2006/relationships/image" Target="../media/image22.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4.png"/><Relationship Id="rId7"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28.png"/><Relationship Id="rId5" Type="http://schemas.openxmlformats.org/officeDocument/2006/relationships/image" Target="../media/image12.png"/><Relationship Id="rId10" Type="http://schemas.openxmlformats.org/officeDocument/2006/relationships/image" Target="../media/image27.png"/><Relationship Id="rId4" Type="http://schemas.openxmlformats.org/officeDocument/2006/relationships/image" Target="../media/image1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image" Target="../media/image3.png"/><Relationship Id="rId21" Type="http://schemas.openxmlformats.org/officeDocument/2006/relationships/image" Target="../media/image48.jpe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jpeg"/><Relationship Id="rId2" Type="http://schemas.openxmlformats.org/officeDocument/2006/relationships/image" Target="../media/image12.png"/><Relationship Id="rId16" Type="http://schemas.openxmlformats.org/officeDocument/2006/relationships/image" Target="../media/image43.jpeg"/><Relationship Id="rId20" Type="http://schemas.openxmlformats.org/officeDocument/2006/relationships/image" Target="../media/image47.jpe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8.jpe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jpeg"/><Relationship Id="rId19" Type="http://schemas.openxmlformats.org/officeDocument/2006/relationships/image" Target="../media/image46.jpeg"/><Relationship Id="rId4" Type="http://schemas.openxmlformats.org/officeDocument/2006/relationships/image" Target="../media/image31.png"/><Relationship Id="rId9" Type="http://schemas.openxmlformats.org/officeDocument/2006/relationships/image" Target="../media/image36.jpe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0.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8EB8668-994D-364D-7064-A60BBF25077B}"/>
              </a:ext>
            </a:extLst>
          </p:cNvPr>
          <p:cNvSpPr/>
          <p:nvPr/>
        </p:nvSpPr>
        <p:spPr>
          <a:xfrm>
            <a:off x="0" y="0"/>
            <a:ext cx="12192000" cy="4518212"/>
          </a:xfrm>
          <a:prstGeom prst="rect">
            <a:avLst/>
          </a:prstGeom>
          <a:solidFill>
            <a:srgbClr val="0E2B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a:extLst>
              <a:ext uri="{FF2B5EF4-FFF2-40B4-BE49-F238E27FC236}">
                <a16:creationId xmlns:a16="http://schemas.microsoft.com/office/drawing/2014/main" id="{DE2D569F-3AFD-209C-8517-0F42006EC75F}"/>
              </a:ext>
            </a:extLst>
          </p:cNvPr>
          <p:cNvSpPr txBox="1"/>
          <p:nvPr/>
        </p:nvSpPr>
        <p:spPr>
          <a:xfrm>
            <a:off x="1136810" y="823656"/>
            <a:ext cx="6483190" cy="1894173"/>
          </a:xfrm>
          <a:prstGeom prst="rect">
            <a:avLst/>
          </a:prstGeom>
          <a:noFill/>
        </p:spPr>
        <p:txBody>
          <a:bodyPr wrap="square" rtlCol="0">
            <a:spAutoFit/>
          </a:bodyPr>
          <a:lstStyle/>
          <a:p>
            <a:pPr>
              <a:lnSpc>
                <a:spcPts val="7000"/>
              </a:lnSpc>
            </a:pPr>
            <a:r>
              <a:rPr lang="da-DK" sz="6500" dirty="0">
                <a:solidFill>
                  <a:schemeClr val="bg1"/>
                </a:solidFill>
                <a:latin typeface="Aptos ExtraBold" panose="020B0004020202020204" pitchFamily="34" charset="0"/>
                <a:cs typeface="Gotham Black" pitchFamily="50" charset="0"/>
              </a:rPr>
              <a:t>KNX National Group Denmark</a:t>
            </a:r>
          </a:p>
        </p:txBody>
      </p:sp>
      <p:pic>
        <p:nvPicPr>
          <p:cNvPr id="15" name="Grafik 14">
            <a:extLst>
              <a:ext uri="{FF2B5EF4-FFF2-40B4-BE49-F238E27FC236}">
                <a16:creationId xmlns:a16="http://schemas.microsoft.com/office/drawing/2014/main" id="{03831B1C-BE88-648C-7881-D50272AE38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95885" y="427246"/>
            <a:ext cx="1608686" cy="1200004"/>
          </a:xfrm>
          <a:prstGeom prst="rect">
            <a:avLst/>
          </a:prstGeom>
        </p:spPr>
      </p:pic>
      <p:sp>
        <p:nvSpPr>
          <p:cNvPr id="9" name="Tekstfelt 8">
            <a:extLst>
              <a:ext uri="{FF2B5EF4-FFF2-40B4-BE49-F238E27FC236}">
                <a16:creationId xmlns:a16="http://schemas.microsoft.com/office/drawing/2014/main" id="{35751B37-B742-33E8-FFE6-D926C4DA35AC}"/>
              </a:ext>
            </a:extLst>
          </p:cNvPr>
          <p:cNvSpPr txBox="1"/>
          <p:nvPr/>
        </p:nvSpPr>
        <p:spPr>
          <a:xfrm>
            <a:off x="1248229" y="2975429"/>
            <a:ext cx="6371771" cy="769441"/>
          </a:xfrm>
          <a:prstGeom prst="rect">
            <a:avLst/>
          </a:prstGeom>
          <a:noFill/>
        </p:spPr>
        <p:txBody>
          <a:bodyPr wrap="square" rtlCol="0">
            <a:spAutoFit/>
          </a:bodyPr>
          <a:lstStyle/>
          <a:p>
            <a:r>
              <a:rPr lang="da-DK" sz="2200" dirty="0">
                <a:solidFill>
                  <a:schemeClr val="bg1"/>
                </a:solidFill>
                <a:latin typeface="Aptos" panose="020B0004020202020204" pitchFamily="34" charset="0"/>
              </a:rPr>
              <a:t>Brancheorganisation for producenter, distributører, rådgivere og leverandører af KNX i Danmark.</a:t>
            </a:r>
          </a:p>
        </p:txBody>
      </p:sp>
      <p:pic>
        <p:nvPicPr>
          <p:cNvPr id="2" name="Billede 1" descr="Et billede, der indeholder tekst, Grafik, logo, Font/skrifttype&#10;&#10;Automatisk genereret beskrivelse">
            <a:extLst>
              <a:ext uri="{FF2B5EF4-FFF2-40B4-BE49-F238E27FC236}">
                <a16:creationId xmlns:a16="http://schemas.microsoft.com/office/drawing/2014/main" id="{FD84DEA3-CA7D-BF2C-B838-7EED28E79A3D}"/>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10095885" y="5851525"/>
            <a:ext cx="1680689" cy="504825"/>
          </a:xfrm>
          <a:prstGeom prst="rect">
            <a:avLst/>
          </a:prstGeom>
        </p:spPr>
      </p:pic>
      <p:pic>
        <p:nvPicPr>
          <p:cNvPr id="4" name="Billede 3" descr="Et billede, der indeholder Grafik, Font/skrifttype, rød, grafisk design&#10;&#10;Automatisk genereret beskrivelse">
            <a:extLst>
              <a:ext uri="{FF2B5EF4-FFF2-40B4-BE49-F238E27FC236}">
                <a16:creationId xmlns:a16="http://schemas.microsoft.com/office/drawing/2014/main" id="{6300EA33-DD56-D0AA-9B4D-E4E1F88D50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1615" y="5822694"/>
            <a:ext cx="1269833" cy="674070"/>
          </a:xfrm>
          <a:prstGeom prst="rect">
            <a:avLst/>
          </a:prstGeom>
        </p:spPr>
      </p:pic>
      <p:pic>
        <p:nvPicPr>
          <p:cNvPr id="5" name="Billede 4" descr="Et billede, der indeholder Font/skrifttype, Grafik, logo, rød&#10;&#10;Automatisk genereret beskrivelse">
            <a:extLst>
              <a:ext uri="{FF2B5EF4-FFF2-40B4-BE49-F238E27FC236}">
                <a16:creationId xmlns:a16="http://schemas.microsoft.com/office/drawing/2014/main" id="{8970186B-1A8B-7973-0B83-53C6141F9F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7617" y="5723779"/>
            <a:ext cx="741732" cy="738435"/>
          </a:xfrm>
          <a:prstGeom prst="rect">
            <a:avLst/>
          </a:prstGeom>
        </p:spPr>
      </p:pic>
      <p:pic>
        <p:nvPicPr>
          <p:cNvPr id="6" name="Grafik 5">
            <a:extLst>
              <a:ext uri="{FF2B5EF4-FFF2-40B4-BE49-F238E27FC236}">
                <a16:creationId xmlns:a16="http://schemas.microsoft.com/office/drawing/2014/main" id="{F709BBB7-7A15-60DA-C4F7-73BAC7AD31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50000" y="5369534"/>
            <a:ext cx="2246000" cy="1604286"/>
          </a:xfrm>
          <a:prstGeom prst="rect">
            <a:avLst/>
          </a:prstGeom>
        </p:spPr>
      </p:pic>
      <p:pic>
        <p:nvPicPr>
          <p:cNvPr id="7" name="Grafik 6">
            <a:extLst>
              <a:ext uri="{FF2B5EF4-FFF2-40B4-BE49-F238E27FC236}">
                <a16:creationId xmlns:a16="http://schemas.microsoft.com/office/drawing/2014/main" id="{BD9FBA7F-4250-AFC1-24E2-71CBA26E50B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77771" y="5723779"/>
            <a:ext cx="1620953" cy="738434"/>
          </a:xfrm>
          <a:prstGeom prst="rect">
            <a:avLst/>
          </a:prstGeom>
        </p:spPr>
      </p:pic>
      <p:pic>
        <p:nvPicPr>
          <p:cNvPr id="10" name="Billede 9" descr="Et billede, der indeholder Font/skrifttype, Grafik, skærmbillede, logo&#10;&#10;Automatisk genereret beskrivelse">
            <a:extLst>
              <a:ext uri="{FF2B5EF4-FFF2-40B4-BE49-F238E27FC236}">
                <a16:creationId xmlns:a16="http://schemas.microsoft.com/office/drawing/2014/main" id="{0EBB231B-E4D6-7F9D-19B2-5B89FBBDBF1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1431" y="5767333"/>
            <a:ext cx="1701632" cy="784793"/>
          </a:xfrm>
          <a:prstGeom prst="rect">
            <a:avLst/>
          </a:prstGeom>
        </p:spPr>
      </p:pic>
    </p:spTree>
    <p:extLst>
      <p:ext uri="{BB962C8B-B14F-4D97-AF65-F5344CB8AC3E}">
        <p14:creationId xmlns:p14="http://schemas.microsoft.com/office/powerpoint/2010/main" val="376340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Gennemsigtigt materiale, indendørs&#10;&#10;Automatisk genereret beskrivelse">
            <a:extLst>
              <a:ext uri="{FF2B5EF4-FFF2-40B4-BE49-F238E27FC236}">
                <a16:creationId xmlns:a16="http://schemas.microsoft.com/office/drawing/2014/main" id="{D1C65319-826F-862D-E231-7E88E8F84417}"/>
              </a:ext>
            </a:extLst>
          </p:cNvPr>
          <p:cNvPicPr>
            <a:picLocks noChangeAspect="1"/>
          </p:cNvPicPr>
          <p:nvPr/>
        </p:nvPicPr>
        <p:blipFill>
          <a:blip r:embed="rId3">
            <a:extLst>
              <a:ext uri="{28A0092B-C50C-407E-A947-70E740481C1C}">
                <a14:useLocalDpi xmlns:a14="http://schemas.microsoft.com/office/drawing/2010/main" val="0"/>
              </a:ext>
            </a:extLst>
          </a:blip>
          <a:srcRect l="25786" r="36714"/>
          <a:stretch/>
        </p:blipFill>
        <p:spPr>
          <a:xfrm>
            <a:off x="7620000" y="0"/>
            <a:ext cx="4572001" cy="6858000"/>
          </a:xfrm>
          <a:prstGeom prst="rect">
            <a:avLst/>
          </a:prstGeom>
        </p:spPr>
      </p:pic>
      <p:sp>
        <p:nvSpPr>
          <p:cNvPr id="8" name="Tekstfelt 7">
            <a:extLst>
              <a:ext uri="{FF2B5EF4-FFF2-40B4-BE49-F238E27FC236}">
                <a16:creationId xmlns:a16="http://schemas.microsoft.com/office/drawing/2014/main" id="{DE2D569F-3AFD-209C-8517-0F42006EC75F}"/>
              </a:ext>
            </a:extLst>
          </p:cNvPr>
          <p:cNvSpPr txBox="1"/>
          <p:nvPr/>
        </p:nvSpPr>
        <p:spPr>
          <a:xfrm>
            <a:off x="755100" y="794677"/>
            <a:ext cx="5951651" cy="707886"/>
          </a:xfrm>
          <a:prstGeom prst="rect">
            <a:avLst/>
          </a:prstGeom>
          <a:noFill/>
        </p:spPr>
        <p:txBody>
          <a:bodyPr wrap="square" rtlCol="0">
            <a:spAutoFit/>
          </a:bodyPr>
          <a:lstStyle/>
          <a:p>
            <a:r>
              <a:rPr lang="da-DK" sz="4000" dirty="0">
                <a:solidFill>
                  <a:srgbClr val="0E2B4E"/>
                </a:solidFill>
                <a:latin typeface="Aptos ExtraBold" panose="020B0004020202020204" pitchFamily="34" charset="0"/>
                <a:cs typeface="Gotham Black" pitchFamily="50" charset="0"/>
              </a:rPr>
              <a:t>Projektering med KNX</a:t>
            </a:r>
          </a:p>
        </p:txBody>
      </p:sp>
      <p:pic>
        <p:nvPicPr>
          <p:cNvPr id="11" name="Billede 10" descr="Et billede, der indeholder tekst, Font/skrifttype, Grafik, logo&#10;&#10;Automatisk genereret beskrivelse">
            <a:extLst>
              <a:ext uri="{FF2B5EF4-FFF2-40B4-BE49-F238E27FC236}">
                <a16:creationId xmlns:a16="http://schemas.microsoft.com/office/drawing/2014/main" id="{FDA17DD1-1F5E-7F1B-C43F-FA266C997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sp>
        <p:nvSpPr>
          <p:cNvPr id="3" name="Ellipse 2">
            <a:extLst>
              <a:ext uri="{FF2B5EF4-FFF2-40B4-BE49-F238E27FC236}">
                <a16:creationId xmlns:a16="http://schemas.microsoft.com/office/drawing/2014/main" id="{8D708CCF-0850-32DC-120E-A50C73FF66AF}"/>
              </a:ext>
            </a:extLst>
          </p:cNvPr>
          <p:cNvSpPr/>
          <p:nvPr/>
        </p:nvSpPr>
        <p:spPr>
          <a:xfrm>
            <a:off x="7322855" y="609244"/>
            <a:ext cx="3562860" cy="3562858"/>
          </a:xfrm>
          <a:prstGeom prst="ellipse">
            <a:avLst/>
          </a:prstGeom>
          <a:solidFill>
            <a:srgbClr val="329C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a:extLst>
              <a:ext uri="{FF2B5EF4-FFF2-40B4-BE49-F238E27FC236}">
                <a16:creationId xmlns:a16="http://schemas.microsoft.com/office/drawing/2014/main" id="{3B14D903-849A-28AF-C06A-390F5D27ABEB}"/>
              </a:ext>
            </a:extLst>
          </p:cNvPr>
          <p:cNvSpPr txBox="1"/>
          <p:nvPr/>
        </p:nvSpPr>
        <p:spPr>
          <a:xfrm>
            <a:off x="7314651" y="1344232"/>
            <a:ext cx="3700786" cy="1692771"/>
          </a:xfrm>
          <a:prstGeom prst="rect">
            <a:avLst/>
          </a:prstGeom>
          <a:noFill/>
        </p:spPr>
        <p:txBody>
          <a:bodyPr wrap="square" rtlCol="0">
            <a:spAutoFit/>
          </a:bodyPr>
          <a:lstStyle/>
          <a:p>
            <a:pPr algn="ctr"/>
            <a:r>
              <a:rPr lang="da-DK" sz="2600" dirty="0">
                <a:solidFill>
                  <a:schemeClr val="bg1"/>
                </a:solidFill>
                <a:latin typeface="Aptos ExtraBold" panose="020F0502020204030204" pitchFamily="34" charset="0"/>
                <a:cs typeface="Gotham Black" pitchFamily="50" charset="0"/>
              </a:rPr>
              <a:t> </a:t>
            </a:r>
          </a:p>
          <a:p>
            <a:pPr algn="ctr"/>
            <a:r>
              <a:rPr lang="da-DK" sz="2600" dirty="0">
                <a:solidFill>
                  <a:schemeClr val="bg1"/>
                </a:solidFill>
                <a:latin typeface="Aptos ExtraBold" panose="020F0502020204030204" pitchFamily="34" charset="0"/>
                <a:cs typeface="Gotham Black" pitchFamily="50" charset="0"/>
              </a:rPr>
              <a:t> detailprojektere fra starten ved tilbudsafgivning  </a:t>
            </a:r>
          </a:p>
        </p:txBody>
      </p:sp>
      <p:pic>
        <p:nvPicPr>
          <p:cNvPr id="4" name="Billede 3">
            <a:extLst>
              <a:ext uri="{FF2B5EF4-FFF2-40B4-BE49-F238E27FC236}">
                <a16:creationId xmlns:a16="http://schemas.microsoft.com/office/drawing/2014/main" id="{D9844B11-8E1A-03F6-7230-B96C63246753}"/>
              </a:ext>
            </a:extLst>
          </p:cNvPr>
          <p:cNvPicPr>
            <a:picLocks noChangeAspect="1"/>
          </p:cNvPicPr>
          <p:nvPr/>
        </p:nvPicPr>
        <p:blipFill>
          <a:blip r:embed="rId5"/>
          <a:stretch>
            <a:fillRect/>
          </a:stretch>
        </p:blipFill>
        <p:spPr>
          <a:xfrm>
            <a:off x="8732397" y="975392"/>
            <a:ext cx="743776" cy="737680"/>
          </a:xfrm>
          <a:prstGeom prst="rect">
            <a:avLst/>
          </a:prstGeom>
        </p:spPr>
      </p:pic>
      <p:pic>
        <p:nvPicPr>
          <p:cNvPr id="9" name="Billede 8" descr="Et billede, der indeholder cirkel, design">
            <a:extLst>
              <a:ext uri="{FF2B5EF4-FFF2-40B4-BE49-F238E27FC236}">
                <a16:creationId xmlns:a16="http://schemas.microsoft.com/office/drawing/2014/main" id="{63848FC9-7C3F-5E47-79A6-B7C562C14A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2994" y="1713072"/>
            <a:ext cx="6014886" cy="4181925"/>
          </a:xfrm>
          <a:prstGeom prst="rect">
            <a:avLst/>
          </a:prstGeom>
        </p:spPr>
      </p:pic>
      <p:pic>
        <p:nvPicPr>
          <p:cNvPr id="12" name="Billede 11" descr="Et billede, der indeholder cirkel, design, illustration/afbildning&#10;&#10;Automatisk genereret beskrivelse">
            <a:extLst>
              <a:ext uri="{FF2B5EF4-FFF2-40B4-BE49-F238E27FC236}">
                <a16:creationId xmlns:a16="http://schemas.microsoft.com/office/drawing/2014/main" id="{8CF6F2A4-38B3-D495-4983-EC0496F20C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994" y="1933521"/>
            <a:ext cx="6014886" cy="3774806"/>
          </a:xfrm>
          <a:prstGeom prst="rect">
            <a:avLst/>
          </a:prstGeom>
        </p:spPr>
      </p:pic>
      <p:pic>
        <p:nvPicPr>
          <p:cNvPr id="14" name="Billede 13" descr="Et billede, der indeholder cirkel, diagram, skærmbillede, design&#10;&#10;Automatisk genereret beskrivelse">
            <a:extLst>
              <a:ext uri="{FF2B5EF4-FFF2-40B4-BE49-F238E27FC236}">
                <a16:creationId xmlns:a16="http://schemas.microsoft.com/office/drawing/2014/main" id="{63946497-2E32-C39A-78A3-8FFBEDDD95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5621" y="2035101"/>
            <a:ext cx="6834940" cy="3606829"/>
          </a:xfrm>
          <a:prstGeom prst="rect">
            <a:avLst/>
          </a:prstGeom>
        </p:spPr>
      </p:pic>
      <p:pic>
        <p:nvPicPr>
          <p:cNvPr id="16" name="Billede 15" descr="Et billede, der indeholder cykel, diagram, design&#10;&#10;Automatisk genereret beskrivelse">
            <a:extLst>
              <a:ext uri="{FF2B5EF4-FFF2-40B4-BE49-F238E27FC236}">
                <a16:creationId xmlns:a16="http://schemas.microsoft.com/office/drawing/2014/main" id="{6D2E68E8-EBD4-E95B-CA05-17F60B8257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2871" y="1604143"/>
            <a:ext cx="6335009" cy="3496163"/>
          </a:xfrm>
          <a:prstGeom prst="rect">
            <a:avLst/>
          </a:prstGeom>
        </p:spPr>
      </p:pic>
      <p:pic>
        <p:nvPicPr>
          <p:cNvPr id="18" name="Billede 17" descr="Et billede, der indeholder diagram, cirkel, design&#10;&#10;Automatisk genereret beskrivelse">
            <a:extLst>
              <a:ext uri="{FF2B5EF4-FFF2-40B4-BE49-F238E27FC236}">
                <a16:creationId xmlns:a16="http://schemas.microsoft.com/office/drawing/2014/main" id="{70308B4D-A453-76F7-4C95-A1B5C93219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0510" y="1705430"/>
            <a:ext cx="6716062" cy="3953427"/>
          </a:xfrm>
          <a:prstGeom prst="rect">
            <a:avLst/>
          </a:prstGeom>
        </p:spPr>
      </p:pic>
      <p:sp>
        <p:nvSpPr>
          <p:cNvPr id="19" name="Tekstfelt 18">
            <a:extLst>
              <a:ext uri="{FF2B5EF4-FFF2-40B4-BE49-F238E27FC236}">
                <a16:creationId xmlns:a16="http://schemas.microsoft.com/office/drawing/2014/main" id="{EB2A07C5-01CB-06AF-6901-3EAC9BF0741F}"/>
              </a:ext>
            </a:extLst>
          </p:cNvPr>
          <p:cNvSpPr txBox="1"/>
          <p:nvPr/>
        </p:nvSpPr>
        <p:spPr>
          <a:xfrm>
            <a:off x="2078508" y="2832597"/>
            <a:ext cx="5167086" cy="2266839"/>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da-DK" sz="2300" b="0" i="0" dirty="0">
                <a:solidFill>
                  <a:srgbClr val="707070"/>
                </a:solidFill>
                <a:effectLst/>
                <a:latin typeface="Aptos" panose="020B0004020202020204" pitchFamily="34" charset="0"/>
              </a:rPr>
              <a:t>90.000 KNX-partnere</a:t>
            </a:r>
          </a:p>
          <a:p>
            <a:pPr marL="285750" indent="-285750">
              <a:lnSpc>
                <a:spcPct val="130000"/>
              </a:lnSpc>
              <a:buFont typeface="Arial" panose="020B0604020202020204" pitchFamily="34" charset="0"/>
              <a:buChar char="•"/>
            </a:pPr>
            <a:r>
              <a:rPr lang="da-DK" sz="2300" dirty="0">
                <a:solidFill>
                  <a:srgbClr val="707070"/>
                </a:solidFill>
                <a:latin typeface="Aptos" panose="020B0004020202020204" pitchFamily="34" charset="0"/>
              </a:rPr>
              <a:t>8.000 produkter</a:t>
            </a:r>
          </a:p>
          <a:p>
            <a:pPr marL="285750" indent="-285750">
              <a:lnSpc>
                <a:spcPct val="130000"/>
              </a:lnSpc>
              <a:buFont typeface="Arial" panose="020B0604020202020204" pitchFamily="34" charset="0"/>
              <a:buChar char="•"/>
            </a:pPr>
            <a:r>
              <a:rPr lang="da-DK" sz="2300" b="0" i="0" dirty="0">
                <a:solidFill>
                  <a:srgbClr val="707070"/>
                </a:solidFill>
                <a:effectLst/>
                <a:latin typeface="Aptos" panose="020B0004020202020204" pitchFamily="34" charset="0"/>
              </a:rPr>
              <a:t>490 KNX-træningscentre</a:t>
            </a:r>
          </a:p>
          <a:p>
            <a:pPr marL="285750" indent="-285750">
              <a:lnSpc>
                <a:spcPct val="130000"/>
              </a:lnSpc>
              <a:buFont typeface="Arial" panose="020B0604020202020204" pitchFamily="34" charset="0"/>
              <a:buChar char="•"/>
            </a:pPr>
            <a:r>
              <a:rPr lang="da-DK" sz="2300" dirty="0">
                <a:solidFill>
                  <a:srgbClr val="707070"/>
                </a:solidFill>
                <a:latin typeface="Aptos" panose="020B0004020202020204" pitchFamily="34" charset="0"/>
              </a:rPr>
              <a:t>190 lande</a:t>
            </a:r>
            <a:endParaRPr lang="da-DK" b="0" i="0" dirty="0">
              <a:solidFill>
                <a:srgbClr val="707070"/>
              </a:solidFill>
              <a:effectLst/>
              <a:latin typeface="Aptos" panose="020B0004020202020204" pitchFamily="34" charset="0"/>
            </a:endParaRPr>
          </a:p>
          <a:p>
            <a:pPr marL="285750" indent="-285750">
              <a:lnSpc>
                <a:spcPct val="130000"/>
              </a:lnSpc>
              <a:buFont typeface="Arial" panose="020B0604020202020204" pitchFamily="34" charset="0"/>
              <a:buChar char="•"/>
            </a:pPr>
            <a:endParaRPr lang="da-DK" dirty="0">
              <a:latin typeface="Aptos" panose="020B0004020202020204" pitchFamily="34" charset="0"/>
            </a:endParaRPr>
          </a:p>
        </p:txBody>
      </p:sp>
      <p:pic>
        <p:nvPicPr>
          <p:cNvPr id="20" name="Billede 19" descr="Et billede, der indeholder Grafik, Font/skrifttype, rød, grafisk design&#10;&#10;Automatisk genereret beskrivelse">
            <a:extLst>
              <a:ext uri="{FF2B5EF4-FFF2-40B4-BE49-F238E27FC236}">
                <a16:creationId xmlns:a16="http://schemas.microsoft.com/office/drawing/2014/main" id="{2E8D8642-EF25-CE35-6BD2-FBA9CA2CBD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15123" y="2730971"/>
            <a:ext cx="3412859" cy="1811660"/>
          </a:xfrm>
          <a:prstGeom prst="rect">
            <a:avLst/>
          </a:prstGeom>
        </p:spPr>
      </p:pic>
      <p:pic>
        <p:nvPicPr>
          <p:cNvPr id="21" name="Grafik 20">
            <a:extLst>
              <a:ext uri="{FF2B5EF4-FFF2-40B4-BE49-F238E27FC236}">
                <a16:creationId xmlns:a16="http://schemas.microsoft.com/office/drawing/2014/main" id="{CAB60233-7808-D118-C3B1-DA70F8543C3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14800" y="2035102"/>
            <a:ext cx="4708921" cy="3363514"/>
          </a:xfrm>
          <a:prstGeom prst="rect">
            <a:avLst/>
          </a:prstGeom>
        </p:spPr>
      </p:pic>
      <p:graphicFrame>
        <p:nvGraphicFramePr>
          <p:cNvPr id="23" name="Objekt 22">
            <a:extLst>
              <a:ext uri="{FF2B5EF4-FFF2-40B4-BE49-F238E27FC236}">
                <a16:creationId xmlns:a16="http://schemas.microsoft.com/office/drawing/2014/main" id="{AC122497-083E-5C46-7D44-B8D54132AF2B}"/>
              </a:ext>
            </a:extLst>
          </p:cNvPr>
          <p:cNvGraphicFramePr>
            <a:graphicFrameLocks noChangeAspect="1"/>
          </p:cNvGraphicFramePr>
          <p:nvPr/>
        </p:nvGraphicFramePr>
        <p:xfrm>
          <a:off x="1906948" y="1973337"/>
          <a:ext cx="3498761" cy="3668593"/>
        </p:xfrm>
        <a:graphic>
          <a:graphicData uri="http://schemas.openxmlformats.org/presentationml/2006/ole">
            <mc:AlternateContent xmlns:mc="http://schemas.openxmlformats.org/markup-compatibility/2006">
              <mc:Choice xmlns:v="urn:schemas-microsoft-com:vml" Requires="v">
                <p:oleObj name="Acrobat Document" r:id="rId14" imgW="9810543" imgH="10287000" progId="Acrobat.Document.DC">
                  <p:embed/>
                </p:oleObj>
              </mc:Choice>
              <mc:Fallback>
                <p:oleObj name="Acrobat Document" r:id="rId14" imgW="9810543" imgH="10287000" progId="Acrobat.Document.DC">
                  <p:embed/>
                  <p:pic>
                    <p:nvPicPr>
                      <p:cNvPr id="23" name="Objekt 22">
                        <a:extLst>
                          <a:ext uri="{FF2B5EF4-FFF2-40B4-BE49-F238E27FC236}">
                            <a16:creationId xmlns:a16="http://schemas.microsoft.com/office/drawing/2014/main" id="{AC122497-083E-5C46-7D44-B8D54132AF2B}"/>
                          </a:ext>
                        </a:extLst>
                      </p:cNvPr>
                      <p:cNvPicPr/>
                      <p:nvPr/>
                    </p:nvPicPr>
                    <p:blipFill>
                      <a:blip r:embed="rId15"/>
                      <a:stretch>
                        <a:fillRect/>
                      </a:stretch>
                    </p:blipFill>
                    <p:spPr>
                      <a:xfrm>
                        <a:off x="1906948" y="1973337"/>
                        <a:ext cx="3498761" cy="3668593"/>
                      </a:xfrm>
                      <a:prstGeom prst="rect">
                        <a:avLst/>
                      </a:prstGeom>
                    </p:spPr>
                  </p:pic>
                </p:oleObj>
              </mc:Fallback>
            </mc:AlternateContent>
          </a:graphicData>
        </a:graphic>
      </p:graphicFrame>
      <p:graphicFrame>
        <p:nvGraphicFramePr>
          <p:cNvPr id="24" name="Objekt 23">
            <a:extLst>
              <a:ext uri="{FF2B5EF4-FFF2-40B4-BE49-F238E27FC236}">
                <a16:creationId xmlns:a16="http://schemas.microsoft.com/office/drawing/2014/main" id="{4D046170-339E-C84B-8B9C-9479BB6DD803}"/>
              </a:ext>
            </a:extLst>
          </p:cNvPr>
          <p:cNvGraphicFramePr>
            <a:graphicFrameLocks noChangeAspect="1"/>
          </p:cNvGraphicFramePr>
          <p:nvPr/>
        </p:nvGraphicFramePr>
        <p:xfrm>
          <a:off x="2194832" y="2454965"/>
          <a:ext cx="2824429" cy="2824429"/>
        </p:xfrm>
        <a:graphic>
          <a:graphicData uri="http://schemas.openxmlformats.org/presentationml/2006/ole">
            <mc:AlternateContent xmlns:mc="http://schemas.openxmlformats.org/markup-compatibility/2006">
              <mc:Choice xmlns:v="urn:schemas-microsoft-com:vml" Requires="v">
                <p:oleObj name="Acrobat Document" r:id="rId16" imgW="5667359" imgH="5667186" progId="Acrobat.Document.DC">
                  <p:embed/>
                </p:oleObj>
              </mc:Choice>
              <mc:Fallback>
                <p:oleObj name="Acrobat Document" r:id="rId16" imgW="5667359" imgH="5667186" progId="Acrobat.Document.DC">
                  <p:embed/>
                  <p:pic>
                    <p:nvPicPr>
                      <p:cNvPr id="24" name="Objekt 23">
                        <a:extLst>
                          <a:ext uri="{FF2B5EF4-FFF2-40B4-BE49-F238E27FC236}">
                            <a16:creationId xmlns:a16="http://schemas.microsoft.com/office/drawing/2014/main" id="{4D046170-339E-C84B-8B9C-9479BB6DD803}"/>
                          </a:ext>
                        </a:extLst>
                      </p:cNvPr>
                      <p:cNvPicPr/>
                      <p:nvPr/>
                    </p:nvPicPr>
                    <p:blipFill>
                      <a:blip r:embed="rId17"/>
                      <a:stretch>
                        <a:fillRect/>
                      </a:stretch>
                    </p:blipFill>
                    <p:spPr>
                      <a:xfrm>
                        <a:off x="2194832" y="2454965"/>
                        <a:ext cx="2824429" cy="2824429"/>
                      </a:xfrm>
                      <a:prstGeom prst="rect">
                        <a:avLst/>
                      </a:prstGeom>
                    </p:spPr>
                  </p:pic>
                </p:oleObj>
              </mc:Fallback>
            </mc:AlternateContent>
          </a:graphicData>
        </a:graphic>
      </p:graphicFrame>
      <p:pic>
        <p:nvPicPr>
          <p:cNvPr id="6" name="Billede 5">
            <a:extLst>
              <a:ext uri="{FF2B5EF4-FFF2-40B4-BE49-F238E27FC236}">
                <a16:creationId xmlns:a16="http://schemas.microsoft.com/office/drawing/2014/main" id="{DD84DB1E-7836-DD52-675E-FD385C3DBC80}"/>
              </a:ext>
            </a:extLst>
          </p:cNvPr>
          <p:cNvPicPr>
            <a:picLocks noChangeAspect="1"/>
          </p:cNvPicPr>
          <p:nvPr/>
        </p:nvPicPr>
        <p:blipFill>
          <a:blip r:embed="rId18"/>
          <a:stretch>
            <a:fillRect/>
          </a:stretch>
        </p:blipFill>
        <p:spPr>
          <a:xfrm>
            <a:off x="2694168" y="2815033"/>
            <a:ext cx="1924319" cy="1914792"/>
          </a:xfrm>
          <a:prstGeom prst="rect">
            <a:avLst/>
          </a:prstGeom>
        </p:spPr>
      </p:pic>
      <p:pic>
        <p:nvPicPr>
          <p:cNvPr id="13" name="Billede 12">
            <a:extLst>
              <a:ext uri="{FF2B5EF4-FFF2-40B4-BE49-F238E27FC236}">
                <a16:creationId xmlns:a16="http://schemas.microsoft.com/office/drawing/2014/main" id="{BE32FF7C-403D-D2C7-C1CC-8EE358587748}"/>
              </a:ext>
            </a:extLst>
          </p:cNvPr>
          <p:cNvPicPr>
            <a:picLocks noChangeAspect="1"/>
          </p:cNvPicPr>
          <p:nvPr/>
        </p:nvPicPr>
        <p:blipFill>
          <a:blip r:embed="rId19"/>
          <a:stretch>
            <a:fillRect/>
          </a:stretch>
        </p:blipFill>
        <p:spPr>
          <a:xfrm>
            <a:off x="1876720" y="2359717"/>
            <a:ext cx="3734321" cy="3038899"/>
          </a:xfrm>
          <a:prstGeom prst="rect">
            <a:avLst/>
          </a:prstGeom>
        </p:spPr>
      </p:pic>
      <p:pic>
        <p:nvPicPr>
          <p:cNvPr id="17" name="Billede 16">
            <a:extLst>
              <a:ext uri="{FF2B5EF4-FFF2-40B4-BE49-F238E27FC236}">
                <a16:creationId xmlns:a16="http://schemas.microsoft.com/office/drawing/2014/main" id="{189E8C99-D352-5823-12D5-8523401480F0}"/>
              </a:ext>
            </a:extLst>
          </p:cNvPr>
          <p:cNvPicPr>
            <a:picLocks noChangeAspect="1"/>
          </p:cNvPicPr>
          <p:nvPr/>
        </p:nvPicPr>
        <p:blipFill>
          <a:blip r:embed="rId20"/>
          <a:stretch>
            <a:fillRect/>
          </a:stretch>
        </p:blipFill>
        <p:spPr>
          <a:xfrm>
            <a:off x="1962776" y="2420542"/>
            <a:ext cx="3658111" cy="2781688"/>
          </a:xfrm>
          <a:prstGeom prst="rect">
            <a:avLst/>
          </a:prstGeom>
        </p:spPr>
      </p:pic>
    </p:spTree>
    <p:extLst>
      <p:ext uri="{BB962C8B-B14F-4D97-AF65-F5344CB8AC3E}">
        <p14:creationId xmlns:p14="http://schemas.microsoft.com/office/powerpoint/2010/main" val="288548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1"/>
                                        </p:tgtEl>
                                      </p:cBhvr>
                                    </p:animEffect>
                                    <p:set>
                                      <p:cBhvr>
                                        <p:cTn id="20" dur="1" fill="hold">
                                          <p:stCondLst>
                                            <p:cond delay="499"/>
                                          </p:stCondLst>
                                        </p:cTn>
                                        <p:tgtEl>
                                          <p:spTgt spid="21"/>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0"/>
                                        </p:tgtEl>
                                      </p:cBhvr>
                                    </p:animEffect>
                                    <p:set>
                                      <p:cBhvr>
                                        <p:cTn id="28" dur="1" fill="hold">
                                          <p:stCondLst>
                                            <p:cond delay="499"/>
                                          </p:stCondLst>
                                        </p:cTn>
                                        <p:tgtEl>
                                          <p:spTgt spid="20"/>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3"/>
                                        </p:tgtEl>
                                      </p:cBhvr>
                                    </p:animEffect>
                                    <p:set>
                                      <p:cBhvr>
                                        <p:cTn id="36" dur="1" fill="hold">
                                          <p:stCondLst>
                                            <p:cond delay="499"/>
                                          </p:stCondLst>
                                        </p:cTn>
                                        <p:tgtEl>
                                          <p:spTgt spid="23"/>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24"/>
                                        </p:tgtEl>
                                      </p:cBhvr>
                                    </p:animEffect>
                                    <p:set>
                                      <p:cBhvr>
                                        <p:cTn id="44" dur="1" fill="hold">
                                          <p:stCondLst>
                                            <p:cond delay="499"/>
                                          </p:stCondLst>
                                        </p:cTn>
                                        <p:tgtEl>
                                          <p:spTgt spid="24"/>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6"/>
                                        </p:tgtEl>
                                      </p:cBhvr>
                                    </p:animEffect>
                                    <p:set>
                                      <p:cBhvr>
                                        <p:cTn id="60" dur="1" fill="hold">
                                          <p:stCondLst>
                                            <p:cond delay="499"/>
                                          </p:stCondLst>
                                        </p:cTn>
                                        <p:tgtEl>
                                          <p:spTgt spid="6"/>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500"/>
                                        <p:tgtEl>
                                          <p:spTgt spid="12"/>
                                        </p:tgtEl>
                                      </p:cBhvr>
                                    </p:animEffect>
                                    <p:set>
                                      <p:cBhvr>
                                        <p:cTn id="68" dur="1" fill="hold">
                                          <p:stCondLst>
                                            <p:cond delay="499"/>
                                          </p:stCondLst>
                                        </p:cTn>
                                        <p:tgtEl>
                                          <p:spTgt spid="12"/>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14"/>
                                        </p:tgtEl>
                                      </p:cBhvr>
                                    </p:animEffect>
                                    <p:set>
                                      <p:cBhvr>
                                        <p:cTn id="76" dur="1" fill="hold">
                                          <p:stCondLst>
                                            <p:cond delay="499"/>
                                          </p:stCondLst>
                                        </p:cTn>
                                        <p:tgtEl>
                                          <p:spTgt spid="14"/>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6"/>
                                        </p:tgtEl>
                                      </p:cBhvr>
                                    </p:animEffect>
                                    <p:set>
                                      <p:cBhvr>
                                        <p:cTn id="84" dur="1" fill="hold">
                                          <p:stCondLst>
                                            <p:cond delay="499"/>
                                          </p:stCondLst>
                                        </p:cTn>
                                        <p:tgtEl>
                                          <p:spTgt spid="16"/>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500"/>
                                        <p:tgtEl>
                                          <p:spTgt spid="13"/>
                                        </p:tgtEl>
                                      </p:cBhvr>
                                    </p:animEffect>
                                    <p:set>
                                      <p:cBhvr>
                                        <p:cTn id="92" dur="1" fill="hold">
                                          <p:stCondLst>
                                            <p:cond delay="499"/>
                                          </p:stCondLst>
                                        </p:cTn>
                                        <p:tgtEl>
                                          <p:spTgt spid="13"/>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500"/>
                                        <p:tgtEl>
                                          <p:spTgt spid="1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18"/>
                                        </p:tgtEl>
                                      </p:cBhvr>
                                    </p:animEffect>
                                    <p:set>
                                      <p:cBhvr>
                                        <p:cTn id="100" dur="1" fill="hold">
                                          <p:stCondLst>
                                            <p:cond delay="499"/>
                                          </p:stCondLst>
                                        </p:cTn>
                                        <p:tgtEl>
                                          <p:spTgt spid="18"/>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lede 20">
            <a:extLst>
              <a:ext uri="{FF2B5EF4-FFF2-40B4-BE49-F238E27FC236}">
                <a16:creationId xmlns:a16="http://schemas.microsoft.com/office/drawing/2014/main" id="{85F70D27-382F-E0CA-2265-663D369C6DEF}"/>
              </a:ext>
            </a:extLst>
          </p:cNvPr>
          <p:cNvPicPr>
            <a:picLocks noChangeAspect="1"/>
          </p:cNvPicPr>
          <p:nvPr/>
        </p:nvPicPr>
        <p:blipFill>
          <a:blip r:embed="rId3"/>
          <a:stretch>
            <a:fillRect/>
          </a:stretch>
        </p:blipFill>
        <p:spPr>
          <a:xfrm>
            <a:off x="3863007" y="2773012"/>
            <a:ext cx="4763165" cy="3334215"/>
          </a:xfrm>
          <a:prstGeom prst="rect">
            <a:avLst/>
          </a:prstGeom>
        </p:spPr>
      </p:pic>
      <p:pic>
        <p:nvPicPr>
          <p:cNvPr id="5" name="Billede 4" descr="Et billede, der indeholder skærmbillede, Gennemsigtigt materiale, indendørs&#10;&#10;Automatisk genereret beskrivelse">
            <a:extLst>
              <a:ext uri="{FF2B5EF4-FFF2-40B4-BE49-F238E27FC236}">
                <a16:creationId xmlns:a16="http://schemas.microsoft.com/office/drawing/2014/main" id="{D1C65319-826F-862D-E231-7E88E8F84417}"/>
              </a:ext>
            </a:extLst>
          </p:cNvPr>
          <p:cNvPicPr>
            <a:picLocks noChangeAspect="1"/>
          </p:cNvPicPr>
          <p:nvPr/>
        </p:nvPicPr>
        <p:blipFill>
          <a:blip r:embed="rId4">
            <a:extLst>
              <a:ext uri="{28A0092B-C50C-407E-A947-70E740481C1C}">
                <a14:useLocalDpi xmlns:a14="http://schemas.microsoft.com/office/drawing/2010/main" val="0"/>
              </a:ext>
            </a:extLst>
          </a:blip>
          <a:srcRect t="31112" b="35449"/>
          <a:stretch/>
        </p:blipFill>
        <p:spPr>
          <a:xfrm>
            <a:off x="0" y="-14514"/>
            <a:ext cx="12192001" cy="2293257"/>
          </a:xfrm>
          <a:prstGeom prst="rect">
            <a:avLst/>
          </a:prstGeom>
        </p:spPr>
      </p:pic>
      <p:sp>
        <p:nvSpPr>
          <p:cNvPr id="8" name="Tekstfelt 7">
            <a:extLst>
              <a:ext uri="{FF2B5EF4-FFF2-40B4-BE49-F238E27FC236}">
                <a16:creationId xmlns:a16="http://schemas.microsoft.com/office/drawing/2014/main" id="{DE2D569F-3AFD-209C-8517-0F42006EC75F}"/>
              </a:ext>
            </a:extLst>
          </p:cNvPr>
          <p:cNvSpPr txBox="1"/>
          <p:nvPr/>
        </p:nvSpPr>
        <p:spPr>
          <a:xfrm>
            <a:off x="798643" y="750773"/>
            <a:ext cx="6916658" cy="1323439"/>
          </a:xfrm>
          <a:prstGeom prst="rect">
            <a:avLst/>
          </a:prstGeom>
          <a:noFill/>
        </p:spPr>
        <p:txBody>
          <a:bodyPr wrap="square" rtlCol="0">
            <a:spAutoFit/>
          </a:bodyPr>
          <a:lstStyle/>
          <a:p>
            <a:r>
              <a:rPr lang="da-DK" sz="4000" dirty="0">
                <a:solidFill>
                  <a:schemeClr val="bg1"/>
                </a:solidFill>
                <a:latin typeface="Aptos ExtraBold" panose="020B0004020202020204" pitchFamily="34" charset="0"/>
                <a:cs typeface="Gotham Black" pitchFamily="50" charset="0"/>
              </a:rPr>
              <a:t>Hvert projekt er et samarbejde </a:t>
            </a:r>
          </a:p>
        </p:txBody>
      </p:sp>
      <p:pic>
        <p:nvPicPr>
          <p:cNvPr id="11" name="Billede 10" descr="Et billede, der indeholder tekst, Font/skrifttype, Grafik, logo&#10;&#10;Automatisk genereret beskrivelse">
            <a:extLst>
              <a:ext uri="{FF2B5EF4-FFF2-40B4-BE49-F238E27FC236}">
                <a16:creationId xmlns:a16="http://schemas.microsoft.com/office/drawing/2014/main" id="{FDA17DD1-1F5E-7F1B-C43F-FA266C9972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pic>
        <p:nvPicPr>
          <p:cNvPr id="10" name="Grafik 9">
            <a:extLst>
              <a:ext uri="{FF2B5EF4-FFF2-40B4-BE49-F238E27FC236}">
                <a16:creationId xmlns:a16="http://schemas.microsoft.com/office/drawing/2014/main" id="{F9C0F4DC-BE31-23C7-4B21-3AC5132AAF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95885" y="5262211"/>
            <a:ext cx="1608686" cy="1200004"/>
          </a:xfrm>
          <a:prstGeom prst="rect">
            <a:avLst/>
          </a:prstGeom>
        </p:spPr>
      </p:pic>
      <p:pic>
        <p:nvPicPr>
          <p:cNvPr id="13" name="Billede 12" descr="Et billede, der indeholder lys/lygte&#10;&#10;Automatisk genereret beskrivelse">
            <a:extLst>
              <a:ext uri="{FF2B5EF4-FFF2-40B4-BE49-F238E27FC236}">
                <a16:creationId xmlns:a16="http://schemas.microsoft.com/office/drawing/2014/main" id="{3E7C718A-98E6-C0F8-3305-79F6DB9D20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8688" y="3281375"/>
            <a:ext cx="3753374" cy="2133898"/>
          </a:xfrm>
          <a:prstGeom prst="rect">
            <a:avLst/>
          </a:prstGeom>
        </p:spPr>
      </p:pic>
      <p:pic>
        <p:nvPicPr>
          <p:cNvPr id="15" name="Billede 14" descr="Et billede, der indeholder tekst, cylinder, design&#10;&#10;Automatisk genereret beskrivelse">
            <a:extLst>
              <a:ext uri="{FF2B5EF4-FFF2-40B4-BE49-F238E27FC236}">
                <a16:creationId xmlns:a16="http://schemas.microsoft.com/office/drawing/2014/main" id="{37B76D68-FC92-E3EA-871E-D3A3F9E69E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6160" y="3775644"/>
            <a:ext cx="3715268" cy="3086531"/>
          </a:xfrm>
          <a:prstGeom prst="rect">
            <a:avLst/>
          </a:prstGeom>
        </p:spPr>
      </p:pic>
      <p:pic>
        <p:nvPicPr>
          <p:cNvPr id="17" name="Billede 16" descr="Et billede, der indeholder lys/lygte&#10;&#10;Automatisk genereret beskrivelse">
            <a:extLst>
              <a:ext uri="{FF2B5EF4-FFF2-40B4-BE49-F238E27FC236}">
                <a16:creationId xmlns:a16="http://schemas.microsoft.com/office/drawing/2014/main" id="{DD85965E-A996-1055-0ED8-B3B15399A80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44589" y="2773012"/>
            <a:ext cx="3724795" cy="2457793"/>
          </a:xfrm>
          <a:prstGeom prst="rect">
            <a:avLst/>
          </a:prstGeom>
        </p:spPr>
      </p:pic>
      <p:pic>
        <p:nvPicPr>
          <p:cNvPr id="23" name="Billede 22">
            <a:extLst>
              <a:ext uri="{FF2B5EF4-FFF2-40B4-BE49-F238E27FC236}">
                <a16:creationId xmlns:a16="http://schemas.microsoft.com/office/drawing/2014/main" id="{609DDD2B-9EC1-EC01-425F-6E0A25088801}"/>
              </a:ext>
            </a:extLst>
          </p:cNvPr>
          <p:cNvPicPr>
            <a:picLocks noChangeAspect="1"/>
          </p:cNvPicPr>
          <p:nvPr/>
        </p:nvPicPr>
        <p:blipFill>
          <a:blip r:embed="rId11"/>
          <a:stretch>
            <a:fillRect/>
          </a:stretch>
        </p:blipFill>
        <p:spPr>
          <a:xfrm>
            <a:off x="2352045" y="2297755"/>
            <a:ext cx="6916658" cy="4475256"/>
          </a:xfrm>
          <a:prstGeom prst="rect">
            <a:avLst/>
          </a:prstGeom>
        </p:spPr>
      </p:pic>
      <p:pic>
        <p:nvPicPr>
          <p:cNvPr id="24" name="Billede 23">
            <a:extLst>
              <a:ext uri="{FF2B5EF4-FFF2-40B4-BE49-F238E27FC236}">
                <a16:creationId xmlns:a16="http://schemas.microsoft.com/office/drawing/2014/main" id="{A49E8F4F-3A65-9EA5-6252-B8938CA4CD79}"/>
              </a:ext>
            </a:extLst>
          </p:cNvPr>
          <p:cNvPicPr>
            <a:picLocks noChangeAspect="1"/>
          </p:cNvPicPr>
          <p:nvPr/>
        </p:nvPicPr>
        <p:blipFill>
          <a:blip r:embed="rId11"/>
          <a:stretch>
            <a:fillRect/>
          </a:stretch>
        </p:blipFill>
        <p:spPr>
          <a:xfrm>
            <a:off x="2367301" y="2278743"/>
            <a:ext cx="6916658" cy="4475256"/>
          </a:xfrm>
          <a:prstGeom prst="rect">
            <a:avLst/>
          </a:prstGeom>
        </p:spPr>
      </p:pic>
    </p:spTree>
    <p:extLst>
      <p:ext uri="{BB962C8B-B14F-4D97-AF65-F5344CB8AC3E}">
        <p14:creationId xmlns:p14="http://schemas.microsoft.com/office/powerpoint/2010/main" val="176257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par>
                                <p:cTn id="13" presetID="53" presetClass="entr" presetSubtype="16"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xit" presetSubtype="32" fill="hold" nodeType="clickEffect">
                                  <p:stCondLst>
                                    <p:cond delay="0"/>
                                  </p:stCondLst>
                                  <p:childTnLst>
                                    <p:anim calcmode="lin" valueType="num">
                                      <p:cBhvr>
                                        <p:cTn id="28" dur="500"/>
                                        <p:tgtEl>
                                          <p:spTgt spid="13"/>
                                        </p:tgtEl>
                                        <p:attrNameLst>
                                          <p:attrName>ppt_w</p:attrName>
                                        </p:attrNameLst>
                                      </p:cBhvr>
                                      <p:tavLst>
                                        <p:tav tm="0">
                                          <p:val>
                                            <p:strVal val="ppt_w"/>
                                          </p:val>
                                        </p:tav>
                                        <p:tav tm="100000">
                                          <p:val>
                                            <p:fltVal val="0"/>
                                          </p:val>
                                        </p:tav>
                                      </p:tavLst>
                                    </p:anim>
                                    <p:anim calcmode="lin" valueType="num">
                                      <p:cBhvr>
                                        <p:cTn id="29" dur="500"/>
                                        <p:tgtEl>
                                          <p:spTgt spid="13"/>
                                        </p:tgtEl>
                                        <p:attrNameLst>
                                          <p:attrName>ppt_h</p:attrName>
                                        </p:attrNameLst>
                                      </p:cBhvr>
                                      <p:tavLst>
                                        <p:tav tm="0">
                                          <p:val>
                                            <p:strVal val="ppt_h"/>
                                          </p:val>
                                        </p:tav>
                                        <p:tav tm="100000">
                                          <p:val>
                                            <p:fltVal val="0"/>
                                          </p:val>
                                        </p:tav>
                                      </p:tavLst>
                                    </p:anim>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par>
                                <p:cTn id="32" presetID="53" presetClass="entr" presetSubtype="16"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xit" presetSubtype="32" fill="hold" nodeType="clickEffect">
                                  <p:stCondLst>
                                    <p:cond delay="0"/>
                                  </p:stCondLst>
                                  <p:childTnLst>
                                    <p:anim calcmode="lin" valueType="num">
                                      <p:cBhvr>
                                        <p:cTn id="40" dur="500"/>
                                        <p:tgtEl>
                                          <p:spTgt spid="15"/>
                                        </p:tgtEl>
                                        <p:attrNameLst>
                                          <p:attrName>ppt_w</p:attrName>
                                        </p:attrNameLst>
                                      </p:cBhvr>
                                      <p:tavLst>
                                        <p:tav tm="0">
                                          <p:val>
                                            <p:strVal val="ppt_w"/>
                                          </p:val>
                                        </p:tav>
                                        <p:tav tm="100000">
                                          <p:val>
                                            <p:fltVal val="0"/>
                                          </p:val>
                                        </p:tav>
                                      </p:tavLst>
                                    </p:anim>
                                    <p:anim calcmode="lin" valueType="num">
                                      <p:cBhvr>
                                        <p:cTn id="41" dur="500"/>
                                        <p:tgtEl>
                                          <p:spTgt spid="15"/>
                                        </p:tgtEl>
                                        <p:attrNameLst>
                                          <p:attrName>ppt_h</p:attrName>
                                        </p:attrNameLst>
                                      </p:cBhvr>
                                      <p:tavLst>
                                        <p:tav tm="0">
                                          <p:val>
                                            <p:strVal val="ppt_h"/>
                                          </p:val>
                                        </p:tav>
                                        <p:tav tm="100000">
                                          <p:val>
                                            <p:fltVal val="0"/>
                                          </p:val>
                                        </p:tav>
                                      </p:tavLst>
                                    </p:anim>
                                    <p:animEffect transition="out" filter="fade">
                                      <p:cBhvr>
                                        <p:cTn id="42" dur="500"/>
                                        <p:tgtEl>
                                          <p:spTgt spid="15"/>
                                        </p:tgtEl>
                                      </p:cBhvr>
                                    </p:animEffect>
                                    <p:set>
                                      <p:cBhvr>
                                        <p:cTn id="43" dur="1" fill="hold">
                                          <p:stCondLst>
                                            <p:cond delay="499"/>
                                          </p:stCondLst>
                                        </p:cTn>
                                        <p:tgtEl>
                                          <p:spTgt spid="15"/>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xit" presetSubtype="32" fill="hold" nodeType="clickEffect">
                                  <p:stCondLst>
                                    <p:cond delay="0"/>
                                  </p:stCondLst>
                                  <p:childTnLst>
                                    <p:anim calcmode="lin" valueType="num">
                                      <p:cBhvr>
                                        <p:cTn id="52" dur="500"/>
                                        <p:tgtEl>
                                          <p:spTgt spid="17"/>
                                        </p:tgtEl>
                                        <p:attrNameLst>
                                          <p:attrName>ppt_w</p:attrName>
                                        </p:attrNameLst>
                                      </p:cBhvr>
                                      <p:tavLst>
                                        <p:tav tm="0">
                                          <p:val>
                                            <p:strVal val="ppt_w"/>
                                          </p:val>
                                        </p:tav>
                                        <p:tav tm="100000">
                                          <p:val>
                                            <p:fltVal val="0"/>
                                          </p:val>
                                        </p:tav>
                                      </p:tavLst>
                                    </p:anim>
                                    <p:anim calcmode="lin" valueType="num">
                                      <p:cBhvr>
                                        <p:cTn id="53" dur="500"/>
                                        <p:tgtEl>
                                          <p:spTgt spid="17"/>
                                        </p:tgtEl>
                                        <p:attrNameLst>
                                          <p:attrName>ppt_h</p:attrName>
                                        </p:attrNameLst>
                                      </p:cBhvr>
                                      <p:tavLst>
                                        <p:tav tm="0">
                                          <p:val>
                                            <p:strVal val="ppt_h"/>
                                          </p:val>
                                        </p:tav>
                                        <p:tav tm="100000">
                                          <p:val>
                                            <p:fltVal val="0"/>
                                          </p:val>
                                        </p:tav>
                                      </p:tavLst>
                                    </p:anim>
                                    <p:animEffect transition="out" filter="fade">
                                      <p:cBhvr>
                                        <p:cTn id="54" dur="500"/>
                                        <p:tgtEl>
                                          <p:spTgt spid="17"/>
                                        </p:tgtEl>
                                      </p:cBhvr>
                                    </p:animEffect>
                                    <p:set>
                                      <p:cBhvr>
                                        <p:cTn id="55" dur="1" fill="hold">
                                          <p:stCondLst>
                                            <p:cond delay="499"/>
                                          </p:stCondLst>
                                        </p:cTn>
                                        <p:tgtEl>
                                          <p:spTgt spid="17"/>
                                        </p:tgtEl>
                                        <p:attrNameLst>
                                          <p:attrName>style.visibility</p:attrName>
                                        </p:attrNameLst>
                                      </p:cBhvr>
                                      <p:to>
                                        <p:strVal val="hidden"/>
                                      </p:to>
                                    </p:set>
                                  </p:childTnLst>
                                </p:cTn>
                              </p:par>
                              <p:par>
                                <p:cTn id="56" presetID="53" presetClass="exit" presetSubtype="32" fill="hold" nodeType="withEffect">
                                  <p:stCondLst>
                                    <p:cond delay="0"/>
                                  </p:stCondLst>
                                  <p:childTnLst>
                                    <p:anim calcmode="lin" valueType="num">
                                      <p:cBhvr>
                                        <p:cTn id="57" dur="500"/>
                                        <p:tgtEl>
                                          <p:spTgt spid="21"/>
                                        </p:tgtEl>
                                        <p:attrNameLst>
                                          <p:attrName>ppt_w</p:attrName>
                                        </p:attrNameLst>
                                      </p:cBhvr>
                                      <p:tavLst>
                                        <p:tav tm="0">
                                          <p:val>
                                            <p:strVal val="ppt_w"/>
                                          </p:val>
                                        </p:tav>
                                        <p:tav tm="100000">
                                          <p:val>
                                            <p:fltVal val="0"/>
                                          </p:val>
                                        </p:tav>
                                      </p:tavLst>
                                    </p:anim>
                                    <p:anim calcmode="lin" valueType="num">
                                      <p:cBhvr>
                                        <p:cTn id="58" dur="500"/>
                                        <p:tgtEl>
                                          <p:spTgt spid="21"/>
                                        </p:tgtEl>
                                        <p:attrNameLst>
                                          <p:attrName>ppt_h</p:attrName>
                                        </p:attrNameLst>
                                      </p:cBhvr>
                                      <p:tavLst>
                                        <p:tav tm="0">
                                          <p:val>
                                            <p:strVal val="ppt_h"/>
                                          </p:val>
                                        </p:tav>
                                        <p:tav tm="100000">
                                          <p:val>
                                            <p:fltVal val="0"/>
                                          </p:val>
                                        </p:tav>
                                      </p:tavLst>
                                    </p:anim>
                                    <p:animEffect transition="out" filter="fade">
                                      <p:cBhvr>
                                        <p:cTn id="59" dur="500"/>
                                        <p:tgtEl>
                                          <p:spTgt spid="21"/>
                                        </p:tgtEl>
                                      </p:cBhvr>
                                    </p:animEffect>
                                    <p:set>
                                      <p:cBhvr>
                                        <p:cTn id="60" dur="1" fill="hold">
                                          <p:stCondLst>
                                            <p:cond delay="499"/>
                                          </p:stCondLst>
                                        </p:cTn>
                                        <p:tgtEl>
                                          <p:spTgt spid="21"/>
                                        </p:tgtEl>
                                        <p:attrNameLst>
                                          <p:attrName>style.visibility</p:attrName>
                                        </p:attrNameLst>
                                      </p:cBhvr>
                                      <p:to>
                                        <p:strVal val="hidden"/>
                                      </p:to>
                                    </p:set>
                                  </p:childTnLst>
                                </p:cTn>
                              </p:par>
                              <p:par>
                                <p:cTn id="61" presetID="53" presetClass="entr" presetSubtype="16"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8EB8668-994D-364D-7064-A60BBF25077B}"/>
              </a:ext>
            </a:extLst>
          </p:cNvPr>
          <p:cNvSpPr/>
          <p:nvPr/>
        </p:nvSpPr>
        <p:spPr>
          <a:xfrm>
            <a:off x="0" y="0"/>
            <a:ext cx="12192000" cy="4673600"/>
          </a:xfrm>
          <a:prstGeom prst="rect">
            <a:avLst/>
          </a:prstGeom>
          <a:solidFill>
            <a:srgbClr val="0E2B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5" name="Grafik 14">
            <a:extLst>
              <a:ext uri="{FF2B5EF4-FFF2-40B4-BE49-F238E27FC236}">
                <a16:creationId xmlns:a16="http://schemas.microsoft.com/office/drawing/2014/main" id="{03831B1C-BE88-648C-7881-D50272AE38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95885" y="5262211"/>
            <a:ext cx="1608686" cy="1200004"/>
          </a:xfrm>
          <a:prstGeom prst="rect">
            <a:avLst/>
          </a:prstGeom>
        </p:spPr>
      </p:pic>
      <p:pic>
        <p:nvPicPr>
          <p:cNvPr id="4" name="Billede 1" descr="Et billede, der indeholder tekst, Grafik, logo, Font/skrifttype&#10;&#10;Automatisk genereret beskrivelse">
            <a:extLst>
              <a:ext uri="{FF2B5EF4-FFF2-40B4-BE49-F238E27FC236}">
                <a16:creationId xmlns:a16="http://schemas.microsoft.com/office/drawing/2014/main" id="{68FA9467-BBC5-2DC6-7B30-ADC42679B505}"/>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487429" y="5436436"/>
            <a:ext cx="2850105" cy="856080"/>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D2B5E074-1F88-C4E1-0700-B06F2C6C82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0135" y="344474"/>
            <a:ext cx="3111730" cy="1463438"/>
          </a:xfrm>
          <a:prstGeom prst="rect">
            <a:avLst/>
          </a:prstGeom>
        </p:spPr>
      </p:pic>
      <p:sp>
        <p:nvSpPr>
          <p:cNvPr id="10" name="Tekstfelt 8">
            <a:extLst>
              <a:ext uri="{FF2B5EF4-FFF2-40B4-BE49-F238E27FC236}">
                <a16:creationId xmlns:a16="http://schemas.microsoft.com/office/drawing/2014/main" id="{2B8C6445-1A72-8B11-DC32-DC152971132F}"/>
              </a:ext>
            </a:extLst>
          </p:cNvPr>
          <p:cNvSpPr txBox="1"/>
          <p:nvPr/>
        </p:nvSpPr>
        <p:spPr>
          <a:xfrm>
            <a:off x="3831006" y="2459918"/>
            <a:ext cx="4529988" cy="461665"/>
          </a:xfrm>
          <a:prstGeom prst="rect">
            <a:avLst/>
          </a:prstGeom>
          <a:noFill/>
        </p:spPr>
        <p:txBody>
          <a:bodyPr wrap="square" rtlCol="0">
            <a:spAutoFit/>
          </a:bodyPr>
          <a:lstStyle/>
          <a:p>
            <a:r>
              <a:rPr lang="da-DK" sz="2400" b="0" i="0" dirty="0">
                <a:solidFill>
                  <a:schemeClr val="bg1"/>
                </a:solidFill>
                <a:effectLst/>
                <a:latin typeface="-apple-system"/>
              </a:rPr>
              <a:t>Projektering af KNX som IBI løsning</a:t>
            </a:r>
            <a:endParaRPr lang="da-DK" sz="2200" dirty="0">
              <a:solidFill>
                <a:schemeClr val="bg1"/>
              </a:solidFill>
              <a:latin typeface="Aptos" panose="020B0004020202020204" pitchFamily="34" charset="0"/>
            </a:endParaRPr>
          </a:p>
        </p:txBody>
      </p:sp>
    </p:spTree>
    <p:extLst>
      <p:ext uri="{BB962C8B-B14F-4D97-AF65-F5344CB8AC3E}">
        <p14:creationId xmlns:p14="http://schemas.microsoft.com/office/powerpoint/2010/main" val="2583465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Gennemsigtigt materiale, indendørs&#10;&#10;Automatisk genereret beskrivelse">
            <a:extLst>
              <a:ext uri="{FF2B5EF4-FFF2-40B4-BE49-F238E27FC236}">
                <a16:creationId xmlns:a16="http://schemas.microsoft.com/office/drawing/2014/main" id="{D1C65319-826F-862D-E231-7E88E8F84417}"/>
              </a:ext>
            </a:extLst>
          </p:cNvPr>
          <p:cNvPicPr>
            <a:picLocks noChangeAspect="1"/>
          </p:cNvPicPr>
          <p:nvPr/>
        </p:nvPicPr>
        <p:blipFill>
          <a:blip r:embed="rId2">
            <a:extLst>
              <a:ext uri="{28A0092B-C50C-407E-A947-70E740481C1C}">
                <a14:useLocalDpi xmlns:a14="http://schemas.microsoft.com/office/drawing/2010/main" val="0"/>
              </a:ext>
            </a:extLst>
          </a:blip>
          <a:srcRect l="25786" r="36714"/>
          <a:stretch/>
        </p:blipFill>
        <p:spPr>
          <a:xfrm>
            <a:off x="7620000" y="0"/>
            <a:ext cx="4572001" cy="6858000"/>
          </a:xfrm>
          <a:prstGeom prst="rect">
            <a:avLst/>
          </a:prstGeom>
        </p:spPr>
      </p:pic>
      <p:pic>
        <p:nvPicPr>
          <p:cNvPr id="11" name="Billede 10" descr="Et billede, der indeholder tekst, Font/skrifttype, Grafik, logo&#10;&#10;Automatisk genereret beskrivelse">
            <a:extLst>
              <a:ext uri="{FF2B5EF4-FFF2-40B4-BE49-F238E27FC236}">
                <a16:creationId xmlns:a16="http://schemas.microsoft.com/office/drawing/2014/main" id="{FDA17DD1-1F5E-7F1B-C43F-FA266C9972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pic>
        <p:nvPicPr>
          <p:cNvPr id="4" name="Billede 1" descr="Et billede, der indeholder tekst, Grafik, logo, Font/skrifttype&#10;&#10;Automatisk genereret beskrivelse">
            <a:extLst>
              <a:ext uri="{FF2B5EF4-FFF2-40B4-BE49-F238E27FC236}">
                <a16:creationId xmlns:a16="http://schemas.microsoft.com/office/drawing/2014/main" id="{3346B0BD-726A-6A78-3078-0080FEBCF037}"/>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487429" y="5436436"/>
            <a:ext cx="2850105" cy="856080"/>
          </a:xfrm>
          <a:prstGeom prst="rect">
            <a:avLst/>
          </a:prstGeom>
        </p:spPr>
      </p:pic>
      <p:sp>
        <p:nvSpPr>
          <p:cNvPr id="3" name="TextBox 2">
            <a:extLst>
              <a:ext uri="{FF2B5EF4-FFF2-40B4-BE49-F238E27FC236}">
                <a16:creationId xmlns:a16="http://schemas.microsoft.com/office/drawing/2014/main" id="{2A09DAD0-CEFA-7799-CAF9-D8EC3F6ECA02}"/>
              </a:ext>
            </a:extLst>
          </p:cNvPr>
          <p:cNvSpPr txBox="1"/>
          <p:nvPr/>
        </p:nvSpPr>
        <p:spPr>
          <a:xfrm>
            <a:off x="487429" y="1616802"/>
            <a:ext cx="6950138" cy="1015663"/>
          </a:xfrm>
          <a:prstGeom prst="rect">
            <a:avLst/>
          </a:prstGeom>
          <a:noFill/>
        </p:spPr>
        <p:txBody>
          <a:bodyPr wrap="square" rtlCol="0">
            <a:spAutoFit/>
          </a:bodyPr>
          <a:lstStyle/>
          <a:p>
            <a:pPr marL="457200" indent="-457200">
              <a:buFont typeface="+mj-lt"/>
              <a:buAutoNum type="arabicPeriod"/>
            </a:pPr>
            <a:r>
              <a:rPr lang="da-DK" sz="2000" dirty="0"/>
              <a:t>Gennemgå materialet for funktionskrav</a:t>
            </a:r>
          </a:p>
          <a:p>
            <a:pPr marL="457200" indent="-457200">
              <a:buFont typeface="+mj-lt"/>
              <a:buAutoNum type="arabicPeriod"/>
            </a:pPr>
            <a:r>
              <a:rPr lang="da-DK" sz="2000" dirty="0"/>
              <a:t>Valg a produkter til din installation baseret på funktionskrav</a:t>
            </a:r>
          </a:p>
          <a:p>
            <a:pPr marL="457200" indent="-457200">
              <a:buFont typeface="+mj-lt"/>
              <a:buAutoNum type="arabicPeriod"/>
            </a:pPr>
            <a:r>
              <a:rPr lang="da-DK" sz="2000" dirty="0"/>
              <a:t>Design og opbygning af KNX Topologi baseret på produktvalg.</a:t>
            </a:r>
          </a:p>
        </p:txBody>
      </p:sp>
      <p:pic>
        <p:nvPicPr>
          <p:cNvPr id="7" name="Picture 6" descr="A diagram of a building&#10;&#10;Description automatically generated">
            <a:extLst>
              <a:ext uri="{FF2B5EF4-FFF2-40B4-BE49-F238E27FC236}">
                <a16:creationId xmlns:a16="http://schemas.microsoft.com/office/drawing/2014/main" id="{89F7E66E-4AFC-B64F-1E66-086F4AFFBA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7638" y="2124634"/>
            <a:ext cx="4011930" cy="2359959"/>
          </a:xfrm>
          <a:prstGeom prst="rect">
            <a:avLst/>
          </a:prstGeom>
        </p:spPr>
      </p:pic>
      <p:sp>
        <p:nvSpPr>
          <p:cNvPr id="9" name="TextBox 8">
            <a:extLst>
              <a:ext uri="{FF2B5EF4-FFF2-40B4-BE49-F238E27FC236}">
                <a16:creationId xmlns:a16="http://schemas.microsoft.com/office/drawing/2014/main" id="{F8A36640-8BE3-890E-FFB0-D5545E0FB469}"/>
              </a:ext>
            </a:extLst>
          </p:cNvPr>
          <p:cNvSpPr txBox="1"/>
          <p:nvPr/>
        </p:nvSpPr>
        <p:spPr>
          <a:xfrm>
            <a:off x="2492286" y="273096"/>
            <a:ext cx="2940423" cy="584775"/>
          </a:xfrm>
          <a:prstGeom prst="rect">
            <a:avLst/>
          </a:prstGeom>
          <a:noFill/>
        </p:spPr>
        <p:txBody>
          <a:bodyPr wrap="square" rtlCol="0">
            <a:spAutoFit/>
          </a:bodyPr>
          <a:lstStyle/>
          <a:p>
            <a:r>
              <a:rPr lang="da-DK" sz="3200" dirty="0" err="1"/>
              <a:t>Pre</a:t>
            </a:r>
            <a:r>
              <a:rPr lang="da-DK" sz="3200" dirty="0"/>
              <a:t>-projektering</a:t>
            </a:r>
          </a:p>
        </p:txBody>
      </p:sp>
    </p:spTree>
    <p:extLst>
      <p:ext uri="{BB962C8B-B14F-4D97-AF65-F5344CB8AC3E}">
        <p14:creationId xmlns:p14="http://schemas.microsoft.com/office/powerpoint/2010/main" val="3305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9C2508D-2C20-3F68-2D7A-362B129F8C09}"/>
              </a:ext>
            </a:extLst>
          </p:cNvPr>
          <p:cNvSpPr/>
          <p:nvPr/>
        </p:nvSpPr>
        <p:spPr>
          <a:xfrm>
            <a:off x="0" y="0"/>
            <a:ext cx="12192000" cy="1974135"/>
          </a:xfrm>
          <a:prstGeom prst="rect">
            <a:avLst/>
          </a:prstGeom>
          <a:solidFill>
            <a:srgbClr val="0E2B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3" name="Billede 22" descr="Et billede, der indeholder tekst, Font/skrifttype, Grafik, logo&#10;&#10;Automatisk genereret beskrivelse">
            <a:extLst>
              <a:ext uri="{FF2B5EF4-FFF2-40B4-BE49-F238E27FC236}">
                <a16:creationId xmlns:a16="http://schemas.microsoft.com/office/drawing/2014/main" id="{22FFEC8D-84FF-ED4C-FFBB-0BCB62011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5792" y="249846"/>
            <a:ext cx="1439290" cy="1306568"/>
          </a:xfrm>
          <a:prstGeom prst="rect">
            <a:avLst/>
          </a:prstGeom>
        </p:spPr>
      </p:pic>
      <p:pic>
        <p:nvPicPr>
          <p:cNvPr id="5" name="Billede 1" descr="Et billede, der indeholder tekst, Grafik, logo, Font/skrifttype&#10;&#10;Automatisk genereret beskrivelse">
            <a:extLst>
              <a:ext uri="{FF2B5EF4-FFF2-40B4-BE49-F238E27FC236}">
                <a16:creationId xmlns:a16="http://schemas.microsoft.com/office/drawing/2014/main" id="{06E9C9C2-80C4-DC04-E58C-B257A93AFF7B}"/>
              </a:ext>
            </a:extLst>
          </p:cNvPr>
          <p:cNvPicPr>
            <a:picLocks noChangeAspect="1"/>
          </p:cNvPicPr>
          <p:nvPr/>
        </p:nvPicPr>
        <p:blipFill>
          <a:blip r:embed="rId3">
            <a:extLst>
              <a:ext uri="{28A0092B-C50C-407E-A947-70E740481C1C}">
                <a14:useLocalDpi xmlns:a14="http://schemas.microsoft.com/office/drawing/2010/main" val="0"/>
              </a:ext>
            </a:extLst>
          </a:blip>
          <a:srcRect t="35634" b="34330"/>
          <a:stretch/>
        </p:blipFill>
        <p:spPr>
          <a:xfrm>
            <a:off x="9295866" y="5986671"/>
            <a:ext cx="2850105" cy="856080"/>
          </a:xfrm>
          <a:prstGeom prst="rect">
            <a:avLst/>
          </a:prstGeom>
        </p:spPr>
      </p:pic>
      <p:sp>
        <p:nvSpPr>
          <p:cNvPr id="1024" name="object 2">
            <a:extLst>
              <a:ext uri="{FF2B5EF4-FFF2-40B4-BE49-F238E27FC236}">
                <a16:creationId xmlns:a16="http://schemas.microsoft.com/office/drawing/2014/main" id="{39FF13C1-1F3D-D530-2DB8-4FC4696DBA3E}"/>
              </a:ext>
            </a:extLst>
          </p:cNvPr>
          <p:cNvSpPr txBox="1">
            <a:spLocks/>
          </p:cNvSpPr>
          <p:nvPr/>
        </p:nvSpPr>
        <p:spPr>
          <a:xfrm>
            <a:off x="2500159" y="822543"/>
            <a:ext cx="6431153" cy="511935"/>
          </a:xfrm>
          <a:prstGeom prst="rect">
            <a:avLst/>
          </a:prstGeom>
        </p:spPr>
        <p:txBody>
          <a:bodyPr vert="horz" wrap="square" lIns="0" tIns="4127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marR="5080">
              <a:lnSpc>
                <a:spcPts val="3220"/>
              </a:lnSpc>
              <a:spcBef>
                <a:spcPts val="325"/>
              </a:spcBef>
            </a:pPr>
            <a:r>
              <a:rPr lang="da-DK" sz="4800" spc="-45" dirty="0">
                <a:solidFill>
                  <a:schemeClr val="bg1"/>
                </a:solidFill>
              </a:rPr>
              <a:t>Materiale valg</a:t>
            </a:r>
          </a:p>
        </p:txBody>
      </p:sp>
      <p:sp>
        <p:nvSpPr>
          <p:cNvPr id="2" name="TextBox 1">
            <a:extLst>
              <a:ext uri="{FF2B5EF4-FFF2-40B4-BE49-F238E27FC236}">
                <a16:creationId xmlns:a16="http://schemas.microsoft.com/office/drawing/2014/main" id="{A9DE3D98-FDF4-CBE7-D2A2-26C51FA045E8}"/>
              </a:ext>
            </a:extLst>
          </p:cNvPr>
          <p:cNvSpPr txBox="1"/>
          <p:nvPr/>
        </p:nvSpPr>
        <p:spPr>
          <a:xfrm>
            <a:off x="614930" y="2367599"/>
            <a:ext cx="4209899" cy="1754326"/>
          </a:xfrm>
          <a:prstGeom prst="rect">
            <a:avLst/>
          </a:prstGeom>
          <a:noFill/>
        </p:spPr>
        <p:txBody>
          <a:bodyPr wrap="square" rtlCol="0">
            <a:spAutoFit/>
          </a:bodyPr>
          <a:lstStyle/>
          <a:p>
            <a:pPr marL="285750" indent="-285750">
              <a:buFont typeface="Arial" panose="020B0604020202020204" pitchFamily="34" charset="0"/>
              <a:buChar char="•"/>
            </a:pPr>
            <a:r>
              <a:rPr lang="da-DK" dirty="0"/>
              <a:t>KNX PSU Størrelse ?</a:t>
            </a:r>
          </a:p>
          <a:p>
            <a:pPr marL="285750" indent="-285750">
              <a:buFont typeface="Arial" panose="020B0604020202020204" pitchFamily="34" charset="0"/>
              <a:buChar char="•"/>
            </a:pPr>
            <a:r>
              <a:rPr lang="da-DK" dirty="0"/>
              <a:t>Linjekobler eller IP ?</a:t>
            </a:r>
          </a:p>
          <a:p>
            <a:pPr marL="285750" indent="-285750">
              <a:buFont typeface="Arial" panose="020B0604020202020204" pitchFamily="34" charset="0"/>
              <a:buChar char="•"/>
            </a:pPr>
            <a:r>
              <a:rPr lang="da-DK" dirty="0"/>
              <a:t>PIR ?</a:t>
            </a:r>
          </a:p>
          <a:p>
            <a:pPr marL="285750" indent="-285750">
              <a:buFont typeface="Arial" panose="020B0604020202020204" pitchFamily="34" charset="0"/>
              <a:buChar char="•"/>
            </a:pPr>
            <a:r>
              <a:rPr lang="da-DK" dirty="0"/>
              <a:t>Tryk ?</a:t>
            </a:r>
          </a:p>
          <a:p>
            <a:pPr marL="285750" indent="-285750">
              <a:buFont typeface="Arial" panose="020B0604020202020204" pitchFamily="34" charset="0"/>
              <a:buChar char="•"/>
            </a:pPr>
            <a:r>
              <a:rPr lang="da-DK" dirty="0"/>
              <a:t>Klima/AQS ?</a:t>
            </a:r>
          </a:p>
          <a:p>
            <a:pPr marL="285750" indent="-285750">
              <a:buFont typeface="Arial" panose="020B0604020202020204" pitchFamily="34" charset="0"/>
              <a:buChar char="•"/>
            </a:pPr>
            <a:endParaRPr lang="da-DK" dirty="0"/>
          </a:p>
        </p:txBody>
      </p:sp>
      <p:pic>
        <p:nvPicPr>
          <p:cNvPr id="3" name="Billede 2">
            <a:extLst>
              <a:ext uri="{FF2B5EF4-FFF2-40B4-BE49-F238E27FC236}">
                <a16:creationId xmlns:a16="http://schemas.microsoft.com/office/drawing/2014/main" id="{606E55D8-C356-47F4-5DF6-D8906F53013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35312">
            <a:off x="7937616" y="1827043"/>
            <a:ext cx="1855470" cy="1286510"/>
          </a:xfrm>
          <a:prstGeom prst="rect">
            <a:avLst/>
          </a:prstGeom>
          <a:noFill/>
          <a:ln>
            <a:noFill/>
          </a:ln>
        </p:spPr>
      </p:pic>
      <p:pic>
        <p:nvPicPr>
          <p:cNvPr id="6" name="Billede 3">
            <a:extLst>
              <a:ext uri="{FF2B5EF4-FFF2-40B4-BE49-F238E27FC236}">
                <a16:creationId xmlns:a16="http://schemas.microsoft.com/office/drawing/2014/main" id="{5AF33C02-EF42-59BE-70A3-41B36616BB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25812" flipV="1">
            <a:off x="10964613" y="2389714"/>
            <a:ext cx="603250" cy="904240"/>
          </a:xfrm>
          <a:prstGeom prst="rect">
            <a:avLst/>
          </a:prstGeom>
        </p:spPr>
      </p:pic>
      <p:pic>
        <p:nvPicPr>
          <p:cNvPr id="7" name="Billede 4">
            <a:extLst>
              <a:ext uri="{FF2B5EF4-FFF2-40B4-BE49-F238E27FC236}">
                <a16:creationId xmlns:a16="http://schemas.microsoft.com/office/drawing/2014/main" id="{F0CFC398-818A-48BA-284D-520D69E5AF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676672">
            <a:off x="9335984" y="3990524"/>
            <a:ext cx="1409700" cy="1057275"/>
          </a:xfrm>
          <a:prstGeom prst="rect">
            <a:avLst/>
          </a:prstGeom>
        </p:spPr>
      </p:pic>
      <p:pic>
        <p:nvPicPr>
          <p:cNvPr id="8" name="Billede 12">
            <a:extLst>
              <a:ext uri="{FF2B5EF4-FFF2-40B4-BE49-F238E27FC236}">
                <a16:creationId xmlns:a16="http://schemas.microsoft.com/office/drawing/2014/main" id="{13B77092-0248-D541-5335-4290C997AC0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461845" y="3561061"/>
            <a:ext cx="878205" cy="815975"/>
          </a:xfrm>
          <a:prstGeom prst="rect">
            <a:avLst/>
          </a:prstGeom>
          <a:noFill/>
        </p:spPr>
      </p:pic>
      <p:pic>
        <p:nvPicPr>
          <p:cNvPr id="10" name="Billede 8">
            <a:extLst>
              <a:ext uri="{FF2B5EF4-FFF2-40B4-BE49-F238E27FC236}">
                <a16:creationId xmlns:a16="http://schemas.microsoft.com/office/drawing/2014/main" id="{29FEC8A1-3798-427E-2FA6-3F3652F3C33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7339773">
            <a:off x="10501494" y="3329186"/>
            <a:ext cx="1120775" cy="895350"/>
          </a:xfrm>
          <a:prstGeom prst="rect">
            <a:avLst/>
          </a:prstGeom>
          <a:noFill/>
          <a:ln>
            <a:noFill/>
          </a:ln>
        </p:spPr>
      </p:pic>
      <p:pic>
        <p:nvPicPr>
          <p:cNvPr id="11" name="Billede 14">
            <a:extLst>
              <a:ext uri="{FF2B5EF4-FFF2-40B4-BE49-F238E27FC236}">
                <a16:creationId xmlns:a16="http://schemas.microsoft.com/office/drawing/2014/main" id="{96DBD5F7-2B8A-78EC-966D-7D55BB6F75C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266559">
            <a:off x="8182775" y="4649988"/>
            <a:ext cx="809625" cy="607060"/>
          </a:xfrm>
          <a:prstGeom prst="rect">
            <a:avLst/>
          </a:prstGeom>
          <a:noFill/>
          <a:ln>
            <a:noFill/>
          </a:ln>
        </p:spPr>
      </p:pic>
      <p:pic>
        <p:nvPicPr>
          <p:cNvPr id="12" name="Billede 22">
            <a:extLst>
              <a:ext uri="{FF2B5EF4-FFF2-40B4-BE49-F238E27FC236}">
                <a16:creationId xmlns:a16="http://schemas.microsoft.com/office/drawing/2014/main" id="{23259AE4-2389-3AA4-D868-4F2BFC75EDD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922555">
            <a:off x="8127257" y="3589700"/>
            <a:ext cx="247650" cy="234315"/>
          </a:xfrm>
          <a:prstGeom prst="rect">
            <a:avLst/>
          </a:prstGeom>
          <a:noFill/>
          <a:ln>
            <a:noFill/>
          </a:ln>
        </p:spPr>
      </p:pic>
      <p:pic>
        <p:nvPicPr>
          <p:cNvPr id="1026" name="Picture 2">
            <a:extLst>
              <a:ext uri="{FF2B5EF4-FFF2-40B4-BE49-F238E27FC236}">
                <a16:creationId xmlns:a16="http://schemas.microsoft.com/office/drawing/2014/main" id="{14AF970A-288F-1BB1-9B40-00CA2248903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13846" y="4804765"/>
            <a:ext cx="1442585" cy="10819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5196EE8-ECFE-79BC-BD20-639398FD1B9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30922" y="2460598"/>
            <a:ext cx="1289719" cy="10317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9DD358C-42BF-4E42-2605-3EA8A1C7AB0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41118" y="2841834"/>
            <a:ext cx="1004047" cy="80323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8256087-C61A-C55B-FB0D-C884769E0CD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29227" y="2591794"/>
            <a:ext cx="806582" cy="8065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251CAE9-DAEF-A206-A31A-4B05AF84393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9788906">
            <a:off x="10003093" y="2029610"/>
            <a:ext cx="822543" cy="82254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llede af: LSS100200 Schneider Electric">
            <a:extLst>
              <a:ext uri="{FF2B5EF4-FFF2-40B4-BE49-F238E27FC236}">
                <a16:creationId xmlns:a16="http://schemas.microsoft.com/office/drawing/2014/main" id="{9C9D304D-1967-10D1-C720-13ED30F41B1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884989" y="4962760"/>
            <a:ext cx="973927" cy="97392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BB Electrification on LinkedIn: #knxappcontrolserver #knx #smarthome  #smartbuildings #innovation | 19 comments">
            <a:extLst>
              <a:ext uri="{FF2B5EF4-FFF2-40B4-BE49-F238E27FC236}">
                <a16:creationId xmlns:a16="http://schemas.microsoft.com/office/drawing/2014/main" id="{DA7FCB18-4D7F-A938-9F60-9C119E650DE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93311" y="5306681"/>
            <a:ext cx="1382282" cy="147552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ntesis™ AC Interfaces | Controls | Samsung HVAC">
            <a:extLst>
              <a:ext uri="{FF2B5EF4-FFF2-40B4-BE49-F238E27FC236}">
                <a16:creationId xmlns:a16="http://schemas.microsoft.com/office/drawing/2014/main" id="{50955EB1-F983-6328-1C0C-3982AA8878B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295866" y="3203207"/>
            <a:ext cx="956204" cy="53786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KNX devices - B.E.G.">
            <a:extLst>
              <a:ext uri="{FF2B5EF4-FFF2-40B4-BE49-F238E27FC236}">
                <a16:creationId xmlns:a16="http://schemas.microsoft.com/office/drawing/2014/main" id="{096D08E7-3440-215F-2501-1AFB2600910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56015" y="3804996"/>
            <a:ext cx="1613647" cy="121023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KNX plastic thermostat OL-U | Eelectron">
            <a:extLst>
              <a:ext uri="{FF2B5EF4-FFF2-40B4-BE49-F238E27FC236}">
                <a16:creationId xmlns:a16="http://schemas.microsoft.com/office/drawing/2014/main" id="{2F01B8CE-B6E6-5F17-56A6-DE2AF643B17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82456" y="4932976"/>
            <a:ext cx="1975647" cy="148173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Lithoss | designed switches">
            <a:extLst>
              <a:ext uri="{FF2B5EF4-FFF2-40B4-BE49-F238E27FC236}">
                <a16:creationId xmlns:a16="http://schemas.microsoft.com/office/drawing/2014/main" id="{6A511992-0B19-6E6B-99A4-54D3D94B626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05888" y="2559470"/>
            <a:ext cx="1546257" cy="103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98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9EE1C-7B5C-CF09-1AFB-9095FC7C90B4}"/>
            </a:ext>
          </a:extLst>
        </p:cNvPr>
        <p:cNvGrpSpPr/>
        <p:nvPr/>
      </p:nvGrpSpPr>
      <p:grpSpPr>
        <a:xfrm>
          <a:off x="0" y="0"/>
          <a:ext cx="0" cy="0"/>
          <a:chOff x="0" y="0"/>
          <a:chExt cx="0" cy="0"/>
        </a:xfrm>
      </p:grpSpPr>
      <p:pic>
        <p:nvPicPr>
          <p:cNvPr id="5" name="Billede 4" descr="Et billede, der indeholder skærmbillede, Gennemsigtigt materiale, indendørs&#10;&#10;Automatisk genereret beskrivelse">
            <a:extLst>
              <a:ext uri="{FF2B5EF4-FFF2-40B4-BE49-F238E27FC236}">
                <a16:creationId xmlns:a16="http://schemas.microsoft.com/office/drawing/2014/main" id="{86E20BAE-ED98-82AF-19F1-A257320340DE}"/>
              </a:ext>
            </a:extLst>
          </p:cNvPr>
          <p:cNvPicPr>
            <a:picLocks noChangeAspect="1"/>
          </p:cNvPicPr>
          <p:nvPr/>
        </p:nvPicPr>
        <p:blipFill>
          <a:blip r:embed="rId2">
            <a:extLst>
              <a:ext uri="{28A0092B-C50C-407E-A947-70E740481C1C}">
                <a14:useLocalDpi xmlns:a14="http://schemas.microsoft.com/office/drawing/2010/main" val="0"/>
              </a:ext>
            </a:extLst>
          </a:blip>
          <a:srcRect l="25786" r="36714"/>
          <a:stretch/>
        </p:blipFill>
        <p:spPr>
          <a:xfrm>
            <a:off x="7630463" y="0"/>
            <a:ext cx="4572001" cy="6858000"/>
          </a:xfrm>
          <a:prstGeom prst="rect">
            <a:avLst/>
          </a:prstGeom>
        </p:spPr>
      </p:pic>
      <p:pic>
        <p:nvPicPr>
          <p:cNvPr id="11" name="Billede 10" descr="Et billede, der indeholder tekst, Font/skrifttype, Grafik, logo&#10;&#10;Automatisk genereret beskrivelse">
            <a:extLst>
              <a:ext uri="{FF2B5EF4-FFF2-40B4-BE49-F238E27FC236}">
                <a16:creationId xmlns:a16="http://schemas.microsoft.com/office/drawing/2014/main" id="{42011E4E-2740-6FBA-4474-80B66784EF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pic>
        <p:nvPicPr>
          <p:cNvPr id="4" name="Billede 1" descr="Et billede, der indeholder tekst, Grafik, logo, Font/skrifttype&#10;&#10;Automatisk genereret beskrivelse">
            <a:extLst>
              <a:ext uri="{FF2B5EF4-FFF2-40B4-BE49-F238E27FC236}">
                <a16:creationId xmlns:a16="http://schemas.microsoft.com/office/drawing/2014/main" id="{7A5B7932-4E11-DC9C-E04D-065A10CEAA75}"/>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7386" y="0"/>
            <a:ext cx="1565701" cy="470286"/>
          </a:xfrm>
          <a:prstGeom prst="rect">
            <a:avLst/>
          </a:prstGeom>
        </p:spPr>
      </p:pic>
      <p:sp>
        <p:nvSpPr>
          <p:cNvPr id="3" name="TextBox 2">
            <a:extLst>
              <a:ext uri="{FF2B5EF4-FFF2-40B4-BE49-F238E27FC236}">
                <a16:creationId xmlns:a16="http://schemas.microsoft.com/office/drawing/2014/main" id="{8C333B62-9685-6378-566C-324212C51389}"/>
              </a:ext>
            </a:extLst>
          </p:cNvPr>
          <p:cNvSpPr txBox="1"/>
          <p:nvPr/>
        </p:nvSpPr>
        <p:spPr>
          <a:xfrm>
            <a:off x="0" y="748755"/>
            <a:ext cx="7620000" cy="4093428"/>
          </a:xfrm>
          <a:prstGeom prst="rect">
            <a:avLst/>
          </a:prstGeom>
          <a:noFill/>
        </p:spPr>
        <p:txBody>
          <a:bodyPr wrap="square" rtlCol="0">
            <a:spAutoFit/>
          </a:bodyPr>
          <a:lstStyle/>
          <a:p>
            <a:pPr marL="457200" indent="-457200">
              <a:buFont typeface="+mj-lt"/>
              <a:buAutoNum type="arabicPeriod"/>
            </a:pPr>
            <a:r>
              <a:rPr lang="da-DK" sz="2000" dirty="0"/>
              <a:t>KNX PSU anbefales altid på 1280ma</a:t>
            </a:r>
          </a:p>
          <a:p>
            <a:pPr marL="457200" indent="-457200">
              <a:buFont typeface="+mj-lt"/>
              <a:buAutoNum type="arabicPeriod"/>
            </a:pPr>
            <a:r>
              <a:rPr lang="da-DK" sz="2000" dirty="0"/>
              <a:t>Topologi anbefales altid KNX IP og gerne med KNX IP Secure</a:t>
            </a:r>
          </a:p>
          <a:p>
            <a:pPr marL="457200" indent="-457200">
              <a:buFont typeface="+mj-lt"/>
              <a:buAutoNum type="arabicPeriod"/>
            </a:pPr>
            <a:r>
              <a:rPr lang="da-DK" sz="2000" dirty="0"/>
              <a:t>En PIR skal kunne lave 2 zoners dagslysregulering og det må ikke være vanskeligt at indregulering dens dagslysstyring  </a:t>
            </a:r>
          </a:p>
          <a:p>
            <a:pPr marL="457200" indent="-457200">
              <a:buFont typeface="+mj-lt"/>
              <a:buAutoNum type="arabicPeriod"/>
            </a:pPr>
            <a:r>
              <a:rPr lang="da-DK" sz="2000" dirty="0"/>
              <a:t>Tryk skal gerne indeholde logik til nabotænding</a:t>
            </a:r>
          </a:p>
          <a:p>
            <a:pPr marL="457200" indent="-457200">
              <a:buFont typeface="+mj-lt"/>
              <a:buAutoNum type="arabicPeriod"/>
            </a:pPr>
            <a:r>
              <a:rPr lang="da-DK" sz="2000" dirty="0"/>
              <a:t>Klima sensor (CO2,fugt,Temp) Uanset hvilken type sensor der skal anvendes i et lokal, er det vigtigt at man vælger at sensoren selv kan prioritere sin regulering. </a:t>
            </a:r>
          </a:p>
          <a:p>
            <a:pPr marL="457200" indent="-457200">
              <a:buFont typeface="+mj-lt"/>
              <a:buAutoNum type="arabicPeriod"/>
            </a:pPr>
            <a:r>
              <a:rPr lang="da-DK" sz="2000" dirty="0"/>
              <a:t>Multisensorer anvendes ofte (Pir med </a:t>
            </a:r>
            <a:r>
              <a:rPr lang="da-DK" sz="2000" dirty="0" err="1"/>
              <a:t>Temp</a:t>
            </a:r>
            <a:r>
              <a:rPr lang="da-DK" sz="2000" dirty="0"/>
              <a:t>/CO2 eller Tryk med AQS)</a:t>
            </a:r>
          </a:p>
          <a:p>
            <a:pPr marL="457200" indent="-457200">
              <a:buFont typeface="+mj-lt"/>
              <a:buAutoNum type="arabicPeriod"/>
            </a:pPr>
            <a:endParaRPr lang="da-DK" sz="2000" dirty="0"/>
          </a:p>
          <a:p>
            <a:pPr marL="457200" indent="-457200">
              <a:buFont typeface="+mj-lt"/>
              <a:buAutoNum type="arabicPeriod"/>
            </a:pPr>
            <a:endParaRPr lang="da-DK" sz="2000" dirty="0"/>
          </a:p>
          <a:p>
            <a:pPr marL="457200" indent="-457200">
              <a:buFont typeface="+mj-lt"/>
              <a:buAutoNum type="arabicPeriod"/>
            </a:pPr>
            <a:endParaRPr lang="da-DK" sz="2000" dirty="0"/>
          </a:p>
        </p:txBody>
      </p:sp>
      <p:sp>
        <p:nvSpPr>
          <p:cNvPr id="9" name="TextBox 8">
            <a:extLst>
              <a:ext uri="{FF2B5EF4-FFF2-40B4-BE49-F238E27FC236}">
                <a16:creationId xmlns:a16="http://schemas.microsoft.com/office/drawing/2014/main" id="{F1818370-97E0-2B47-959C-32A007BF5836}"/>
              </a:ext>
            </a:extLst>
          </p:cNvPr>
          <p:cNvSpPr txBox="1"/>
          <p:nvPr/>
        </p:nvSpPr>
        <p:spPr>
          <a:xfrm>
            <a:off x="2492286" y="273096"/>
            <a:ext cx="3209267" cy="584775"/>
          </a:xfrm>
          <a:prstGeom prst="rect">
            <a:avLst/>
          </a:prstGeom>
          <a:noFill/>
        </p:spPr>
        <p:txBody>
          <a:bodyPr wrap="square" rtlCol="0">
            <a:spAutoFit/>
          </a:bodyPr>
          <a:lstStyle/>
          <a:p>
            <a:r>
              <a:rPr lang="da-DK" sz="3200" dirty="0"/>
              <a:t>Detailprojektering</a:t>
            </a:r>
          </a:p>
        </p:txBody>
      </p:sp>
      <p:sp>
        <p:nvSpPr>
          <p:cNvPr id="2" name="Rectangle 1">
            <a:extLst>
              <a:ext uri="{FF2B5EF4-FFF2-40B4-BE49-F238E27FC236}">
                <a16:creationId xmlns:a16="http://schemas.microsoft.com/office/drawing/2014/main" id="{5A2ED8AC-9074-0CB7-DE62-587C971BC33F}"/>
              </a:ext>
            </a:extLst>
          </p:cNvPr>
          <p:cNvSpPr/>
          <p:nvPr/>
        </p:nvSpPr>
        <p:spPr>
          <a:xfrm>
            <a:off x="790237" y="4169466"/>
            <a:ext cx="582705" cy="6302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AQS</a:t>
            </a:r>
          </a:p>
        </p:txBody>
      </p:sp>
      <p:sp>
        <p:nvSpPr>
          <p:cNvPr id="6" name="Isosceles Triangle 5">
            <a:extLst>
              <a:ext uri="{FF2B5EF4-FFF2-40B4-BE49-F238E27FC236}">
                <a16:creationId xmlns:a16="http://schemas.microsoft.com/office/drawing/2014/main" id="{7A1CA480-5E63-6DAE-7D59-5FF868684663}"/>
              </a:ext>
            </a:extLst>
          </p:cNvPr>
          <p:cNvSpPr/>
          <p:nvPr/>
        </p:nvSpPr>
        <p:spPr>
          <a:xfrm>
            <a:off x="1912481" y="3666564"/>
            <a:ext cx="1344706" cy="367553"/>
          </a:xfrm>
          <a:prstGeom prst="triangl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da-DK" dirty="0"/>
              <a:t>VAV</a:t>
            </a:r>
          </a:p>
        </p:txBody>
      </p:sp>
      <p:sp>
        <p:nvSpPr>
          <p:cNvPr id="8" name="Oval 7">
            <a:extLst>
              <a:ext uri="{FF2B5EF4-FFF2-40B4-BE49-F238E27FC236}">
                <a16:creationId xmlns:a16="http://schemas.microsoft.com/office/drawing/2014/main" id="{99CE8515-C4B5-C333-BB11-9B773D5340EA}"/>
              </a:ext>
            </a:extLst>
          </p:cNvPr>
          <p:cNvSpPr/>
          <p:nvPr/>
        </p:nvSpPr>
        <p:spPr>
          <a:xfrm>
            <a:off x="3245892" y="4345180"/>
            <a:ext cx="833719" cy="31512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MV</a:t>
            </a:r>
          </a:p>
        </p:txBody>
      </p:sp>
      <p:sp>
        <p:nvSpPr>
          <p:cNvPr id="10" name="Arrow: Right 9">
            <a:extLst>
              <a:ext uri="{FF2B5EF4-FFF2-40B4-BE49-F238E27FC236}">
                <a16:creationId xmlns:a16="http://schemas.microsoft.com/office/drawing/2014/main" id="{D8651A6A-9FF8-A6F8-EC1B-D7D5453C5001}"/>
              </a:ext>
            </a:extLst>
          </p:cNvPr>
          <p:cNvSpPr/>
          <p:nvPr/>
        </p:nvSpPr>
        <p:spPr>
          <a:xfrm rot="19972489">
            <a:off x="1515035" y="4169466"/>
            <a:ext cx="397446" cy="160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Arrow: Right 11">
            <a:extLst>
              <a:ext uri="{FF2B5EF4-FFF2-40B4-BE49-F238E27FC236}">
                <a16:creationId xmlns:a16="http://schemas.microsoft.com/office/drawing/2014/main" id="{7629FCB5-EF5C-9B82-6423-1832CE1157C3}"/>
              </a:ext>
            </a:extLst>
          </p:cNvPr>
          <p:cNvSpPr/>
          <p:nvPr/>
        </p:nvSpPr>
        <p:spPr>
          <a:xfrm>
            <a:off x="1500306" y="4411733"/>
            <a:ext cx="1547694" cy="160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ctangle 17">
            <a:extLst>
              <a:ext uri="{FF2B5EF4-FFF2-40B4-BE49-F238E27FC236}">
                <a16:creationId xmlns:a16="http://schemas.microsoft.com/office/drawing/2014/main" id="{F39BED6A-14B5-0AF7-08E8-5FA902661741}"/>
              </a:ext>
            </a:extLst>
          </p:cNvPr>
          <p:cNvSpPr/>
          <p:nvPr/>
        </p:nvSpPr>
        <p:spPr>
          <a:xfrm>
            <a:off x="804966" y="5526960"/>
            <a:ext cx="582705" cy="6302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AQS</a:t>
            </a:r>
          </a:p>
        </p:txBody>
      </p:sp>
      <p:sp>
        <p:nvSpPr>
          <p:cNvPr id="19" name="Isosceles Triangle 18">
            <a:extLst>
              <a:ext uri="{FF2B5EF4-FFF2-40B4-BE49-F238E27FC236}">
                <a16:creationId xmlns:a16="http://schemas.microsoft.com/office/drawing/2014/main" id="{3BD9E590-94D7-5D75-8673-9E58B3BF5704}"/>
              </a:ext>
            </a:extLst>
          </p:cNvPr>
          <p:cNvSpPr/>
          <p:nvPr/>
        </p:nvSpPr>
        <p:spPr>
          <a:xfrm>
            <a:off x="1927210" y="5024058"/>
            <a:ext cx="1344706" cy="367553"/>
          </a:xfrm>
          <a:prstGeom prst="triangl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da-DK" dirty="0"/>
              <a:t>VAV</a:t>
            </a:r>
          </a:p>
        </p:txBody>
      </p:sp>
      <p:sp>
        <p:nvSpPr>
          <p:cNvPr id="20" name="Oval 19">
            <a:extLst>
              <a:ext uri="{FF2B5EF4-FFF2-40B4-BE49-F238E27FC236}">
                <a16:creationId xmlns:a16="http://schemas.microsoft.com/office/drawing/2014/main" id="{179379FE-426D-A134-9263-2032C41A03AA}"/>
              </a:ext>
            </a:extLst>
          </p:cNvPr>
          <p:cNvSpPr/>
          <p:nvPr/>
        </p:nvSpPr>
        <p:spPr>
          <a:xfrm>
            <a:off x="3260621" y="5702674"/>
            <a:ext cx="833719" cy="31512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MV</a:t>
            </a:r>
          </a:p>
        </p:txBody>
      </p:sp>
      <p:sp>
        <p:nvSpPr>
          <p:cNvPr id="21" name="Arrow: Right 20">
            <a:extLst>
              <a:ext uri="{FF2B5EF4-FFF2-40B4-BE49-F238E27FC236}">
                <a16:creationId xmlns:a16="http://schemas.microsoft.com/office/drawing/2014/main" id="{5A508CA0-C01E-A821-3FF0-14A834C4C918}"/>
              </a:ext>
            </a:extLst>
          </p:cNvPr>
          <p:cNvSpPr/>
          <p:nvPr/>
        </p:nvSpPr>
        <p:spPr>
          <a:xfrm rot="2549420">
            <a:off x="1493576" y="5816493"/>
            <a:ext cx="376990" cy="1667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Arrow: Right 21">
            <a:extLst>
              <a:ext uri="{FF2B5EF4-FFF2-40B4-BE49-F238E27FC236}">
                <a16:creationId xmlns:a16="http://schemas.microsoft.com/office/drawing/2014/main" id="{45D756DC-EF03-D37A-7432-981D01EDD1AE}"/>
              </a:ext>
            </a:extLst>
          </p:cNvPr>
          <p:cNvSpPr/>
          <p:nvPr/>
        </p:nvSpPr>
        <p:spPr>
          <a:xfrm rot="2641711">
            <a:off x="1474334" y="6143768"/>
            <a:ext cx="415474" cy="1623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ctangle 22">
            <a:extLst>
              <a:ext uri="{FF2B5EF4-FFF2-40B4-BE49-F238E27FC236}">
                <a16:creationId xmlns:a16="http://schemas.microsoft.com/office/drawing/2014/main" id="{61492FB3-D05F-2D31-6C1A-61113C4D9C9E}"/>
              </a:ext>
            </a:extLst>
          </p:cNvPr>
          <p:cNvSpPr/>
          <p:nvPr/>
        </p:nvSpPr>
        <p:spPr>
          <a:xfrm>
            <a:off x="2008094" y="6157214"/>
            <a:ext cx="887506" cy="6302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Logik modul</a:t>
            </a:r>
          </a:p>
        </p:txBody>
      </p:sp>
      <p:sp>
        <p:nvSpPr>
          <p:cNvPr id="24" name="Arrow: Right 23">
            <a:extLst>
              <a:ext uri="{FF2B5EF4-FFF2-40B4-BE49-F238E27FC236}">
                <a16:creationId xmlns:a16="http://schemas.microsoft.com/office/drawing/2014/main" id="{92517FA5-90F0-9E84-33D4-275ECC4ACB9C}"/>
              </a:ext>
            </a:extLst>
          </p:cNvPr>
          <p:cNvSpPr/>
          <p:nvPr/>
        </p:nvSpPr>
        <p:spPr>
          <a:xfrm rot="16200000">
            <a:off x="2395578" y="5691814"/>
            <a:ext cx="573409" cy="1563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Arrow: Right 24">
            <a:extLst>
              <a:ext uri="{FF2B5EF4-FFF2-40B4-BE49-F238E27FC236}">
                <a16:creationId xmlns:a16="http://schemas.microsoft.com/office/drawing/2014/main" id="{551B51BA-8259-794B-798F-03BA58C24F0F}"/>
              </a:ext>
            </a:extLst>
          </p:cNvPr>
          <p:cNvSpPr/>
          <p:nvPr/>
        </p:nvSpPr>
        <p:spPr>
          <a:xfrm rot="19009194">
            <a:off x="2935564" y="6163082"/>
            <a:ext cx="376990" cy="1667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TextBox 25">
            <a:extLst>
              <a:ext uri="{FF2B5EF4-FFF2-40B4-BE49-F238E27FC236}">
                <a16:creationId xmlns:a16="http://schemas.microsoft.com/office/drawing/2014/main" id="{29A0E73D-D430-2CD1-06C0-1A5545858339}"/>
              </a:ext>
            </a:extLst>
          </p:cNvPr>
          <p:cNvSpPr txBox="1"/>
          <p:nvPr/>
        </p:nvSpPr>
        <p:spPr>
          <a:xfrm>
            <a:off x="4457248" y="4318077"/>
            <a:ext cx="2303728" cy="369332"/>
          </a:xfrm>
          <a:prstGeom prst="rect">
            <a:avLst/>
          </a:prstGeom>
          <a:noFill/>
        </p:spPr>
        <p:txBody>
          <a:bodyPr wrap="square" rtlCol="0">
            <a:spAutoFit/>
          </a:bodyPr>
          <a:lstStyle/>
          <a:p>
            <a:r>
              <a:rPr lang="da-DK" dirty="0"/>
              <a:t>Intern Prioritering</a:t>
            </a:r>
          </a:p>
        </p:txBody>
      </p:sp>
      <p:sp>
        <p:nvSpPr>
          <p:cNvPr id="27" name="TextBox 26">
            <a:extLst>
              <a:ext uri="{FF2B5EF4-FFF2-40B4-BE49-F238E27FC236}">
                <a16:creationId xmlns:a16="http://schemas.microsoft.com/office/drawing/2014/main" id="{32EDB395-2181-7031-F729-75DE0EBDCDE3}"/>
              </a:ext>
            </a:extLst>
          </p:cNvPr>
          <p:cNvSpPr txBox="1"/>
          <p:nvPr/>
        </p:nvSpPr>
        <p:spPr>
          <a:xfrm>
            <a:off x="4349241" y="5600690"/>
            <a:ext cx="3012141" cy="646331"/>
          </a:xfrm>
          <a:prstGeom prst="rect">
            <a:avLst/>
          </a:prstGeom>
          <a:noFill/>
        </p:spPr>
        <p:txBody>
          <a:bodyPr wrap="square" rtlCol="0">
            <a:spAutoFit/>
          </a:bodyPr>
          <a:lstStyle/>
          <a:p>
            <a:r>
              <a:rPr lang="da-DK" dirty="0"/>
              <a:t>Uden prioritering og kræver logik modul i eltavlen</a:t>
            </a:r>
          </a:p>
        </p:txBody>
      </p:sp>
      <p:pic>
        <p:nvPicPr>
          <p:cNvPr id="28" name="Picture 2">
            <a:extLst>
              <a:ext uri="{FF2B5EF4-FFF2-40B4-BE49-F238E27FC236}">
                <a16:creationId xmlns:a16="http://schemas.microsoft.com/office/drawing/2014/main" id="{56DFC3F4-85E9-5827-BEF7-C21D26754D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9016" y="1452691"/>
            <a:ext cx="4154893" cy="3119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86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1000"/>
                                        <p:tgtEl>
                                          <p:spTgt spid="25"/>
                                        </p:tgtEl>
                                      </p:cBhvr>
                                    </p:animEffect>
                                    <p:anim calcmode="lin" valueType="num">
                                      <p:cBhvr>
                                        <p:cTn id="85" dur="1000" fill="hold"/>
                                        <p:tgtEl>
                                          <p:spTgt spid="25"/>
                                        </p:tgtEl>
                                        <p:attrNameLst>
                                          <p:attrName>ppt_x</p:attrName>
                                        </p:attrNameLst>
                                      </p:cBhvr>
                                      <p:tavLst>
                                        <p:tav tm="0">
                                          <p:val>
                                            <p:strVal val="#ppt_x"/>
                                          </p:val>
                                        </p:tav>
                                        <p:tav tm="100000">
                                          <p:val>
                                            <p:strVal val="#ppt_x"/>
                                          </p:val>
                                        </p:tav>
                                      </p:tavLst>
                                    </p:anim>
                                    <p:anim calcmode="lin" valueType="num">
                                      <p:cBhvr>
                                        <p:cTn id="86" dur="1000" fill="hold"/>
                                        <p:tgtEl>
                                          <p:spTgt spid="2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fade">
                                      <p:cBhvr>
                                        <p:cTn id="96" dur="1000"/>
                                        <p:tgtEl>
                                          <p:spTgt spid="2"/>
                                        </p:tgtEl>
                                      </p:cBhvr>
                                    </p:animEffect>
                                    <p:anim calcmode="lin" valueType="num">
                                      <p:cBhvr>
                                        <p:cTn id="97" dur="1000" fill="hold"/>
                                        <p:tgtEl>
                                          <p:spTgt spid="2"/>
                                        </p:tgtEl>
                                        <p:attrNameLst>
                                          <p:attrName>ppt_x</p:attrName>
                                        </p:attrNameLst>
                                      </p:cBhvr>
                                      <p:tavLst>
                                        <p:tav tm="0">
                                          <p:val>
                                            <p:strVal val="#ppt_x"/>
                                          </p:val>
                                        </p:tav>
                                        <p:tav tm="100000">
                                          <p:val>
                                            <p:strVal val="#ppt_x"/>
                                          </p:val>
                                        </p:tav>
                                      </p:tavLst>
                                    </p:anim>
                                    <p:anim calcmode="lin" valueType="num">
                                      <p:cBhvr>
                                        <p:cTn id="98" dur="1000" fill="hold"/>
                                        <p:tgtEl>
                                          <p:spTgt spid="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6"/>
                                        </p:tgtEl>
                                        <p:attrNameLst>
                                          <p:attrName>style.visibility</p:attrName>
                                        </p:attrNameLst>
                                      </p:cBhvr>
                                      <p:to>
                                        <p:strVal val="visible"/>
                                      </p:to>
                                    </p:set>
                                    <p:animEffect transition="in" filter="fade">
                                      <p:cBhvr>
                                        <p:cTn id="101" dur="1000"/>
                                        <p:tgtEl>
                                          <p:spTgt spid="6"/>
                                        </p:tgtEl>
                                      </p:cBhvr>
                                    </p:animEffect>
                                    <p:anim calcmode="lin" valueType="num">
                                      <p:cBhvr>
                                        <p:cTn id="102" dur="1000" fill="hold"/>
                                        <p:tgtEl>
                                          <p:spTgt spid="6"/>
                                        </p:tgtEl>
                                        <p:attrNameLst>
                                          <p:attrName>ppt_x</p:attrName>
                                        </p:attrNameLst>
                                      </p:cBhvr>
                                      <p:tavLst>
                                        <p:tav tm="0">
                                          <p:val>
                                            <p:strVal val="#ppt_x"/>
                                          </p:val>
                                        </p:tav>
                                        <p:tav tm="100000">
                                          <p:val>
                                            <p:strVal val="#ppt_x"/>
                                          </p:val>
                                        </p:tav>
                                      </p:tavLst>
                                    </p:anim>
                                    <p:anim calcmode="lin" valueType="num">
                                      <p:cBhvr>
                                        <p:cTn id="103" dur="1000" fill="hold"/>
                                        <p:tgtEl>
                                          <p:spTgt spid="6"/>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fade">
                                      <p:cBhvr>
                                        <p:cTn id="106" dur="1000"/>
                                        <p:tgtEl>
                                          <p:spTgt spid="8"/>
                                        </p:tgtEl>
                                      </p:cBhvr>
                                    </p:animEffect>
                                    <p:anim calcmode="lin" valueType="num">
                                      <p:cBhvr>
                                        <p:cTn id="107" dur="1000" fill="hold"/>
                                        <p:tgtEl>
                                          <p:spTgt spid="8"/>
                                        </p:tgtEl>
                                        <p:attrNameLst>
                                          <p:attrName>ppt_x</p:attrName>
                                        </p:attrNameLst>
                                      </p:cBhvr>
                                      <p:tavLst>
                                        <p:tav tm="0">
                                          <p:val>
                                            <p:strVal val="#ppt_x"/>
                                          </p:val>
                                        </p:tav>
                                        <p:tav tm="100000">
                                          <p:val>
                                            <p:strVal val="#ppt_x"/>
                                          </p:val>
                                        </p:tav>
                                      </p:tavLst>
                                    </p:anim>
                                    <p:anim calcmode="lin" valueType="num">
                                      <p:cBhvr>
                                        <p:cTn id="108" dur="1000" fill="hold"/>
                                        <p:tgtEl>
                                          <p:spTgt spid="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fade">
                                      <p:cBhvr>
                                        <p:cTn id="111" dur="1000"/>
                                        <p:tgtEl>
                                          <p:spTgt spid="10"/>
                                        </p:tgtEl>
                                      </p:cBhvr>
                                    </p:animEffect>
                                    <p:anim calcmode="lin" valueType="num">
                                      <p:cBhvr>
                                        <p:cTn id="112" dur="1000" fill="hold"/>
                                        <p:tgtEl>
                                          <p:spTgt spid="10"/>
                                        </p:tgtEl>
                                        <p:attrNameLst>
                                          <p:attrName>ppt_x</p:attrName>
                                        </p:attrNameLst>
                                      </p:cBhvr>
                                      <p:tavLst>
                                        <p:tav tm="0">
                                          <p:val>
                                            <p:strVal val="#ppt_x"/>
                                          </p:val>
                                        </p:tav>
                                        <p:tav tm="100000">
                                          <p:val>
                                            <p:strVal val="#ppt_x"/>
                                          </p:val>
                                        </p:tav>
                                      </p:tavLst>
                                    </p:anim>
                                    <p:anim calcmode="lin" valueType="num">
                                      <p:cBhvr>
                                        <p:cTn id="113" dur="1000" fill="hold"/>
                                        <p:tgtEl>
                                          <p:spTgt spid="1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fade">
                                      <p:cBhvr>
                                        <p:cTn id="116" dur="1000"/>
                                        <p:tgtEl>
                                          <p:spTgt spid="12"/>
                                        </p:tgtEl>
                                      </p:cBhvr>
                                    </p:animEffect>
                                    <p:anim calcmode="lin" valueType="num">
                                      <p:cBhvr>
                                        <p:cTn id="117" dur="1000" fill="hold"/>
                                        <p:tgtEl>
                                          <p:spTgt spid="12"/>
                                        </p:tgtEl>
                                        <p:attrNameLst>
                                          <p:attrName>ppt_x</p:attrName>
                                        </p:attrNameLst>
                                      </p:cBhvr>
                                      <p:tavLst>
                                        <p:tav tm="0">
                                          <p:val>
                                            <p:strVal val="#ppt_x"/>
                                          </p:val>
                                        </p:tav>
                                        <p:tav tm="100000">
                                          <p:val>
                                            <p:strVal val="#ppt_x"/>
                                          </p:val>
                                        </p:tav>
                                      </p:tavLst>
                                    </p:anim>
                                    <p:anim calcmode="lin" valueType="num">
                                      <p:cBhvr>
                                        <p:cTn id="118" dur="1000" fill="hold"/>
                                        <p:tgtEl>
                                          <p:spTgt spid="12"/>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1000"/>
                                        <p:tgtEl>
                                          <p:spTgt spid="26"/>
                                        </p:tgtEl>
                                      </p:cBhvr>
                                    </p:animEffect>
                                    <p:anim calcmode="lin" valueType="num">
                                      <p:cBhvr>
                                        <p:cTn id="122" dur="1000" fill="hold"/>
                                        <p:tgtEl>
                                          <p:spTgt spid="26"/>
                                        </p:tgtEl>
                                        <p:attrNameLst>
                                          <p:attrName>ppt_x</p:attrName>
                                        </p:attrNameLst>
                                      </p:cBhvr>
                                      <p:tavLst>
                                        <p:tav tm="0">
                                          <p:val>
                                            <p:strVal val="#ppt_x"/>
                                          </p:val>
                                        </p:tav>
                                        <p:tav tm="100000">
                                          <p:val>
                                            <p:strVal val="#ppt_x"/>
                                          </p:val>
                                        </p:tav>
                                      </p:tavLst>
                                    </p:anim>
                                    <p:anim calcmode="lin" valueType="num">
                                      <p:cBhvr>
                                        <p:cTn id="1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animBg="1"/>
      <p:bldP spid="12"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2F403-C3F5-2752-8D6E-38CBEF12E90D}"/>
            </a:ext>
          </a:extLst>
        </p:cNvPr>
        <p:cNvGrpSpPr/>
        <p:nvPr/>
      </p:nvGrpSpPr>
      <p:grpSpPr>
        <a:xfrm>
          <a:off x="0" y="0"/>
          <a:ext cx="0" cy="0"/>
          <a:chOff x="0" y="0"/>
          <a:chExt cx="0" cy="0"/>
        </a:xfrm>
      </p:grpSpPr>
      <p:pic>
        <p:nvPicPr>
          <p:cNvPr id="7" name="Picture 6" descr="A blueprint of a building&#10;&#10;Description automatically generated">
            <a:extLst>
              <a:ext uri="{FF2B5EF4-FFF2-40B4-BE49-F238E27FC236}">
                <a16:creationId xmlns:a16="http://schemas.microsoft.com/office/drawing/2014/main" id="{9833A072-21BC-4CB5-E526-75C3F89C1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30" y="1974135"/>
            <a:ext cx="7270028" cy="4868616"/>
          </a:xfrm>
          <a:prstGeom prst="rect">
            <a:avLst/>
          </a:prstGeom>
        </p:spPr>
      </p:pic>
      <p:sp>
        <p:nvSpPr>
          <p:cNvPr id="4" name="Rektangel 3">
            <a:extLst>
              <a:ext uri="{FF2B5EF4-FFF2-40B4-BE49-F238E27FC236}">
                <a16:creationId xmlns:a16="http://schemas.microsoft.com/office/drawing/2014/main" id="{6E2B3DA3-3621-4DE8-FD08-DBBFEDE9D5B3}"/>
              </a:ext>
            </a:extLst>
          </p:cNvPr>
          <p:cNvSpPr/>
          <p:nvPr/>
        </p:nvSpPr>
        <p:spPr>
          <a:xfrm>
            <a:off x="0" y="0"/>
            <a:ext cx="12192000" cy="1974135"/>
          </a:xfrm>
          <a:prstGeom prst="rect">
            <a:avLst/>
          </a:prstGeom>
          <a:solidFill>
            <a:srgbClr val="0E2B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3" name="Billede 22" descr="Et billede, der indeholder tekst, Font/skrifttype, Grafik, logo&#10;&#10;Automatisk genereret beskrivelse">
            <a:extLst>
              <a:ext uri="{FF2B5EF4-FFF2-40B4-BE49-F238E27FC236}">
                <a16:creationId xmlns:a16="http://schemas.microsoft.com/office/drawing/2014/main" id="{5299204F-CCD4-69A3-4A6A-F4C524F70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5792" y="249846"/>
            <a:ext cx="1439290" cy="1306568"/>
          </a:xfrm>
          <a:prstGeom prst="rect">
            <a:avLst/>
          </a:prstGeom>
        </p:spPr>
      </p:pic>
      <p:pic>
        <p:nvPicPr>
          <p:cNvPr id="5" name="Billede 1" descr="Et billede, der indeholder tekst, Grafik, logo, Font/skrifttype&#10;&#10;Automatisk genereret beskrivelse">
            <a:extLst>
              <a:ext uri="{FF2B5EF4-FFF2-40B4-BE49-F238E27FC236}">
                <a16:creationId xmlns:a16="http://schemas.microsoft.com/office/drawing/2014/main" id="{8A3D4A70-17D9-3A6C-C0B6-D0FC5449A754}"/>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9295866" y="5986671"/>
            <a:ext cx="2850105" cy="856080"/>
          </a:xfrm>
          <a:prstGeom prst="rect">
            <a:avLst/>
          </a:prstGeom>
        </p:spPr>
      </p:pic>
      <p:sp>
        <p:nvSpPr>
          <p:cNvPr id="1024" name="object 2">
            <a:extLst>
              <a:ext uri="{FF2B5EF4-FFF2-40B4-BE49-F238E27FC236}">
                <a16:creationId xmlns:a16="http://schemas.microsoft.com/office/drawing/2014/main" id="{B350D8A2-063C-2183-EF25-6EBF92DE0ECB}"/>
              </a:ext>
            </a:extLst>
          </p:cNvPr>
          <p:cNvSpPr txBox="1">
            <a:spLocks/>
          </p:cNvSpPr>
          <p:nvPr/>
        </p:nvSpPr>
        <p:spPr>
          <a:xfrm>
            <a:off x="2500159" y="822543"/>
            <a:ext cx="6431153" cy="511935"/>
          </a:xfrm>
          <a:prstGeom prst="rect">
            <a:avLst/>
          </a:prstGeom>
        </p:spPr>
        <p:txBody>
          <a:bodyPr vert="horz" wrap="square" lIns="0" tIns="4127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marR="5080">
              <a:lnSpc>
                <a:spcPts val="3220"/>
              </a:lnSpc>
              <a:spcBef>
                <a:spcPts val="325"/>
              </a:spcBef>
            </a:pPr>
            <a:r>
              <a:rPr lang="da-DK" sz="4800" spc="-45" dirty="0">
                <a:solidFill>
                  <a:schemeClr val="bg1"/>
                </a:solidFill>
              </a:rPr>
              <a:t>Tegninger</a:t>
            </a:r>
          </a:p>
        </p:txBody>
      </p:sp>
      <p:pic>
        <p:nvPicPr>
          <p:cNvPr id="3" name="Picture 2" descr="A blueprint of a building&#10;&#10;Description automatically generated">
            <a:extLst>
              <a:ext uri="{FF2B5EF4-FFF2-40B4-BE49-F238E27FC236}">
                <a16:creationId xmlns:a16="http://schemas.microsoft.com/office/drawing/2014/main" id="{0611C5FE-CBC8-3E8E-1538-9B8AF2FE7B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394" y="1974135"/>
            <a:ext cx="9271606" cy="4599348"/>
          </a:xfrm>
          <a:prstGeom prst="rect">
            <a:avLst/>
          </a:prstGeom>
        </p:spPr>
      </p:pic>
    </p:spTree>
    <p:extLst>
      <p:ext uri="{BB962C8B-B14F-4D97-AF65-F5344CB8AC3E}">
        <p14:creationId xmlns:p14="http://schemas.microsoft.com/office/powerpoint/2010/main" val="354231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14D79-EE16-F1A8-BFEC-46FCEA0E53C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A09BE62-70BB-36C4-C73C-E2916A16C661}"/>
              </a:ext>
            </a:extLst>
          </p:cNvPr>
          <p:cNvPicPr>
            <a:picLocks noChangeAspect="1"/>
          </p:cNvPicPr>
          <p:nvPr/>
        </p:nvPicPr>
        <p:blipFill>
          <a:blip r:embed="rId2"/>
          <a:stretch>
            <a:fillRect/>
          </a:stretch>
        </p:blipFill>
        <p:spPr>
          <a:xfrm>
            <a:off x="1539958" y="153020"/>
            <a:ext cx="4612017" cy="6472458"/>
          </a:xfrm>
          <a:prstGeom prst="rect">
            <a:avLst/>
          </a:prstGeom>
        </p:spPr>
      </p:pic>
      <p:pic>
        <p:nvPicPr>
          <p:cNvPr id="5" name="Billede 4" descr="Et billede, der indeholder skærmbillede, Gennemsigtigt materiale, indendørs&#10;&#10;Automatisk genereret beskrivelse">
            <a:extLst>
              <a:ext uri="{FF2B5EF4-FFF2-40B4-BE49-F238E27FC236}">
                <a16:creationId xmlns:a16="http://schemas.microsoft.com/office/drawing/2014/main" id="{0A5026F9-6B28-4704-31F5-2410845C4263}"/>
              </a:ext>
            </a:extLst>
          </p:cNvPr>
          <p:cNvPicPr>
            <a:picLocks noChangeAspect="1"/>
          </p:cNvPicPr>
          <p:nvPr/>
        </p:nvPicPr>
        <p:blipFill>
          <a:blip r:embed="rId3">
            <a:extLst>
              <a:ext uri="{28A0092B-C50C-407E-A947-70E740481C1C}">
                <a14:useLocalDpi xmlns:a14="http://schemas.microsoft.com/office/drawing/2010/main" val="0"/>
              </a:ext>
            </a:extLst>
          </a:blip>
          <a:srcRect l="25786" r="36714"/>
          <a:stretch/>
        </p:blipFill>
        <p:spPr>
          <a:xfrm>
            <a:off x="7620000" y="0"/>
            <a:ext cx="4572001" cy="6858000"/>
          </a:xfrm>
          <a:prstGeom prst="rect">
            <a:avLst/>
          </a:prstGeom>
        </p:spPr>
      </p:pic>
      <p:pic>
        <p:nvPicPr>
          <p:cNvPr id="11" name="Billede 10" descr="Et billede, der indeholder tekst, Font/skrifttype, Grafik, logo&#10;&#10;Automatisk genereret beskrivelse">
            <a:extLst>
              <a:ext uri="{FF2B5EF4-FFF2-40B4-BE49-F238E27FC236}">
                <a16:creationId xmlns:a16="http://schemas.microsoft.com/office/drawing/2014/main" id="{2472AD65-381A-7DB9-82A5-BE9CD9C8C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sp>
        <p:nvSpPr>
          <p:cNvPr id="9" name="TextBox 8">
            <a:extLst>
              <a:ext uri="{FF2B5EF4-FFF2-40B4-BE49-F238E27FC236}">
                <a16:creationId xmlns:a16="http://schemas.microsoft.com/office/drawing/2014/main" id="{39242340-B007-751E-AF19-C50FEABD815A}"/>
              </a:ext>
            </a:extLst>
          </p:cNvPr>
          <p:cNvSpPr txBox="1"/>
          <p:nvPr/>
        </p:nvSpPr>
        <p:spPr>
          <a:xfrm>
            <a:off x="8778786" y="232522"/>
            <a:ext cx="3346539" cy="584775"/>
          </a:xfrm>
          <a:prstGeom prst="rect">
            <a:avLst/>
          </a:prstGeom>
          <a:noFill/>
        </p:spPr>
        <p:txBody>
          <a:bodyPr wrap="square" rtlCol="0">
            <a:spAutoFit/>
          </a:bodyPr>
          <a:lstStyle/>
          <a:p>
            <a:r>
              <a:rPr lang="da-DK" sz="3200" dirty="0">
                <a:solidFill>
                  <a:schemeClr val="bg1"/>
                </a:solidFill>
              </a:rPr>
              <a:t>Tavle</a:t>
            </a:r>
            <a:r>
              <a:rPr lang="da-DK" sz="3200" dirty="0"/>
              <a:t> </a:t>
            </a:r>
            <a:r>
              <a:rPr lang="da-DK" sz="3200" dirty="0">
                <a:solidFill>
                  <a:schemeClr val="bg1"/>
                </a:solidFill>
              </a:rPr>
              <a:t>Skitser</a:t>
            </a:r>
          </a:p>
        </p:txBody>
      </p:sp>
    </p:spTree>
    <p:extLst>
      <p:ext uri="{BB962C8B-B14F-4D97-AF65-F5344CB8AC3E}">
        <p14:creationId xmlns:p14="http://schemas.microsoft.com/office/powerpoint/2010/main" val="872546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F7E1-D08F-2423-8758-63A5901EC092}"/>
            </a:ext>
          </a:extLst>
        </p:cNvPr>
        <p:cNvGrpSpPr/>
        <p:nvPr/>
      </p:nvGrpSpPr>
      <p:grpSpPr>
        <a:xfrm>
          <a:off x="0" y="0"/>
          <a:ext cx="0" cy="0"/>
          <a:chOff x="0" y="0"/>
          <a:chExt cx="0" cy="0"/>
        </a:xfrm>
      </p:grpSpPr>
      <p:pic>
        <p:nvPicPr>
          <p:cNvPr id="5" name="Billede 4" descr="Et billede, der indeholder skærmbillede, Gennemsigtigt materiale, indendørs&#10;&#10;Automatisk genereret beskrivelse">
            <a:extLst>
              <a:ext uri="{FF2B5EF4-FFF2-40B4-BE49-F238E27FC236}">
                <a16:creationId xmlns:a16="http://schemas.microsoft.com/office/drawing/2014/main" id="{C9C9241A-08B6-4695-0939-4E648A03FF89}"/>
              </a:ext>
            </a:extLst>
          </p:cNvPr>
          <p:cNvPicPr>
            <a:picLocks noChangeAspect="1"/>
          </p:cNvPicPr>
          <p:nvPr/>
        </p:nvPicPr>
        <p:blipFill>
          <a:blip r:embed="rId2">
            <a:extLst>
              <a:ext uri="{28A0092B-C50C-407E-A947-70E740481C1C}">
                <a14:useLocalDpi xmlns:a14="http://schemas.microsoft.com/office/drawing/2010/main" val="0"/>
              </a:ext>
            </a:extLst>
          </a:blip>
          <a:srcRect l="25786" r="36714"/>
          <a:stretch/>
        </p:blipFill>
        <p:spPr>
          <a:xfrm>
            <a:off x="7620000" y="0"/>
            <a:ext cx="4572001" cy="6858000"/>
          </a:xfrm>
          <a:prstGeom prst="rect">
            <a:avLst/>
          </a:prstGeom>
        </p:spPr>
      </p:pic>
      <p:pic>
        <p:nvPicPr>
          <p:cNvPr id="11" name="Billede 10" descr="Et billede, der indeholder tekst, Font/skrifttype, Grafik, logo&#10;&#10;Automatisk genereret beskrivelse">
            <a:extLst>
              <a:ext uri="{FF2B5EF4-FFF2-40B4-BE49-F238E27FC236}">
                <a16:creationId xmlns:a16="http://schemas.microsoft.com/office/drawing/2014/main" id="{337A7E28-01D6-7E2B-88E3-5CFF9BB4C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5792" y="5318910"/>
            <a:ext cx="1439290" cy="1306568"/>
          </a:xfrm>
          <a:prstGeom prst="rect">
            <a:avLst/>
          </a:prstGeom>
        </p:spPr>
      </p:pic>
      <p:pic>
        <p:nvPicPr>
          <p:cNvPr id="4" name="Billede 1" descr="Et billede, der indeholder tekst, Grafik, logo, Font/skrifttype&#10;&#10;Automatisk genereret beskrivelse">
            <a:extLst>
              <a:ext uri="{FF2B5EF4-FFF2-40B4-BE49-F238E27FC236}">
                <a16:creationId xmlns:a16="http://schemas.microsoft.com/office/drawing/2014/main" id="{BB1855B5-3347-D8B6-B51B-AFF6914D8FBC}"/>
              </a:ext>
            </a:extLst>
          </p:cNvPr>
          <p:cNvPicPr>
            <a:picLocks noChangeAspect="1"/>
          </p:cNvPicPr>
          <p:nvPr/>
        </p:nvPicPr>
        <p:blipFill>
          <a:blip r:embed="rId4">
            <a:extLst>
              <a:ext uri="{28A0092B-C50C-407E-A947-70E740481C1C}">
                <a14:useLocalDpi xmlns:a14="http://schemas.microsoft.com/office/drawing/2010/main" val="0"/>
              </a:ext>
            </a:extLst>
          </a:blip>
          <a:srcRect t="35634" b="34330"/>
          <a:stretch/>
        </p:blipFill>
        <p:spPr>
          <a:xfrm>
            <a:off x="0" y="5972194"/>
            <a:ext cx="2850105" cy="856080"/>
          </a:xfrm>
          <a:prstGeom prst="rect">
            <a:avLst/>
          </a:prstGeom>
        </p:spPr>
      </p:pic>
      <p:sp>
        <p:nvSpPr>
          <p:cNvPr id="9" name="TextBox 8">
            <a:extLst>
              <a:ext uri="{FF2B5EF4-FFF2-40B4-BE49-F238E27FC236}">
                <a16:creationId xmlns:a16="http://schemas.microsoft.com/office/drawing/2014/main" id="{5669F568-A97E-E929-F629-1FA9670ED4D2}"/>
              </a:ext>
            </a:extLst>
          </p:cNvPr>
          <p:cNvSpPr txBox="1"/>
          <p:nvPr/>
        </p:nvSpPr>
        <p:spPr>
          <a:xfrm>
            <a:off x="8232730" y="273096"/>
            <a:ext cx="3346539" cy="584775"/>
          </a:xfrm>
          <a:prstGeom prst="rect">
            <a:avLst/>
          </a:prstGeom>
          <a:noFill/>
        </p:spPr>
        <p:txBody>
          <a:bodyPr wrap="square" rtlCol="0">
            <a:spAutoFit/>
          </a:bodyPr>
          <a:lstStyle/>
          <a:p>
            <a:r>
              <a:rPr lang="da-DK" sz="3200" dirty="0">
                <a:solidFill>
                  <a:schemeClr val="bg1"/>
                </a:solidFill>
              </a:rPr>
              <a:t>System arkitektur</a:t>
            </a:r>
          </a:p>
        </p:txBody>
      </p:sp>
      <p:pic>
        <p:nvPicPr>
          <p:cNvPr id="6" name="Picture 5">
            <a:extLst>
              <a:ext uri="{FF2B5EF4-FFF2-40B4-BE49-F238E27FC236}">
                <a16:creationId xmlns:a16="http://schemas.microsoft.com/office/drawing/2014/main" id="{AE52F56C-B48A-C2F3-23EC-3DFB487D047B}"/>
              </a:ext>
            </a:extLst>
          </p:cNvPr>
          <p:cNvPicPr>
            <a:picLocks noChangeAspect="1"/>
          </p:cNvPicPr>
          <p:nvPr/>
        </p:nvPicPr>
        <p:blipFill>
          <a:blip r:embed="rId5"/>
          <a:stretch>
            <a:fillRect/>
          </a:stretch>
        </p:blipFill>
        <p:spPr>
          <a:xfrm>
            <a:off x="242021" y="857871"/>
            <a:ext cx="7133726" cy="4724400"/>
          </a:xfrm>
          <a:prstGeom prst="rect">
            <a:avLst/>
          </a:prstGeom>
        </p:spPr>
      </p:pic>
    </p:spTree>
    <p:extLst>
      <p:ext uri="{BB962C8B-B14F-4D97-AF65-F5344CB8AC3E}">
        <p14:creationId xmlns:p14="http://schemas.microsoft.com/office/powerpoint/2010/main" val="345093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Gennemsigtigt materiale, indendørs&#10;&#10;Automatisk genereret beskrivelse">
            <a:extLst>
              <a:ext uri="{FF2B5EF4-FFF2-40B4-BE49-F238E27FC236}">
                <a16:creationId xmlns:a16="http://schemas.microsoft.com/office/drawing/2014/main" id="{D1C65319-826F-862D-E231-7E88E8F844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6" name="Rektangel 5">
            <a:extLst>
              <a:ext uri="{FF2B5EF4-FFF2-40B4-BE49-F238E27FC236}">
                <a16:creationId xmlns:a16="http://schemas.microsoft.com/office/drawing/2014/main" id="{B6776C3B-A2DE-F114-14EF-9BD630F5EF14}"/>
              </a:ext>
            </a:extLst>
          </p:cNvPr>
          <p:cNvSpPr/>
          <p:nvPr/>
        </p:nvSpPr>
        <p:spPr>
          <a:xfrm>
            <a:off x="4119374" y="3886079"/>
            <a:ext cx="3860119" cy="556751"/>
          </a:xfrm>
          <a:prstGeom prst="rect">
            <a:avLst/>
          </a:prstGeom>
          <a:solidFill>
            <a:srgbClr val="329C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ekstfelt 7">
            <a:extLst>
              <a:ext uri="{FF2B5EF4-FFF2-40B4-BE49-F238E27FC236}">
                <a16:creationId xmlns:a16="http://schemas.microsoft.com/office/drawing/2014/main" id="{DE2D569F-3AFD-209C-8517-0F42006EC75F}"/>
              </a:ext>
            </a:extLst>
          </p:cNvPr>
          <p:cNvSpPr txBox="1"/>
          <p:nvPr/>
        </p:nvSpPr>
        <p:spPr>
          <a:xfrm>
            <a:off x="4747953" y="1407978"/>
            <a:ext cx="2747229" cy="707886"/>
          </a:xfrm>
          <a:prstGeom prst="rect">
            <a:avLst/>
          </a:prstGeom>
          <a:noFill/>
        </p:spPr>
        <p:txBody>
          <a:bodyPr wrap="square" rtlCol="0">
            <a:spAutoFit/>
          </a:bodyPr>
          <a:lstStyle/>
          <a:p>
            <a:r>
              <a:rPr lang="da-DK" sz="4000" b="0" i="0" dirty="0">
                <a:solidFill>
                  <a:schemeClr val="bg1"/>
                </a:solidFill>
                <a:effectLst/>
                <a:latin typeface="-apple-system"/>
              </a:rPr>
              <a:t>Spørgsmål ?</a:t>
            </a:r>
            <a:endParaRPr lang="da-DK" sz="4000" dirty="0">
              <a:solidFill>
                <a:schemeClr val="bg1"/>
              </a:solidFill>
              <a:latin typeface="Aptos" panose="020B0004020202020204" pitchFamily="34" charset="0"/>
            </a:endParaRPr>
          </a:p>
        </p:txBody>
      </p:sp>
      <p:sp>
        <p:nvSpPr>
          <p:cNvPr id="2" name="Tekstfelt 1">
            <a:extLst>
              <a:ext uri="{FF2B5EF4-FFF2-40B4-BE49-F238E27FC236}">
                <a16:creationId xmlns:a16="http://schemas.microsoft.com/office/drawing/2014/main" id="{3D577215-BDE0-A3C3-B035-794D4F468CE1}"/>
              </a:ext>
            </a:extLst>
          </p:cNvPr>
          <p:cNvSpPr txBox="1"/>
          <p:nvPr/>
        </p:nvSpPr>
        <p:spPr>
          <a:xfrm>
            <a:off x="4017105" y="3949012"/>
            <a:ext cx="3860120" cy="430887"/>
          </a:xfrm>
          <a:prstGeom prst="rect">
            <a:avLst/>
          </a:prstGeom>
          <a:noFill/>
        </p:spPr>
        <p:txBody>
          <a:bodyPr wrap="square" rtlCol="0">
            <a:spAutoFit/>
          </a:bodyPr>
          <a:lstStyle/>
          <a:p>
            <a:pPr algn="ctr"/>
            <a:r>
              <a:rPr lang="da-DK" sz="2100" b="1" dirty="0">
                <a:solidFill>
                  <a:schemeClr val="bg1"/>
                </a:solidFill>
                <a:latin typeface="Aptos" panose="020B0004020202020204" pitchFamily="34" charset="0"/>
                <a:cs typeface="Gotham" pitchFamily="50" charset="0"/>
              </a:rPr>
              <a:t>Besøg vores </a:t>
            </a:r>
            <a:r>
              <a:rPr lang="da-DK" sz="2100" b="1" dirty="0" err="1">
                <a:solidFill>
                  <a:schemeClr val="bg1"/>
                </a:solidFill>
                <a:latin typeface="Aptos" panose="020B0004020202020204" pitchFamily="34" charset="0"/>
                <a:cs typeface="Gotham" pitchFamily="50" charset="0"/>
              </a:rPr>
              <a:t>popup</a:t>
            </a:r>
            <a:r>
              <a:rPr lang="da-DK" sz="2100" b="1" dirty="0">
                <a:solidFill>
                  <a:schemeClr val="bg1"/>
                </a:solidFill>
                <a:latin typeface="Aptos" panose="020B0004020202020204" pitchFamily="34" charset="0"/>
                <a:cs typeface="Gotham" pitchFamily="50" charset="0"/>
              </a:rPr>
              <a:t>-boder</a:t>
            </a:r>
          </a:p>
        </p:txBody>
      </p:sp>
      <p:pic>
        <p:nvPicPr>
          <p:cNvPr id="7" name="Billede 6" descr="Et billede, der indeholder tekst, Font/skrifttype, Grafik, logo&#10;&#10;Automatisk genereret beskrivelse">
            <a:extLst>
              <a:ext uri="{FF2B5EF4-FFF2-40B4-BE49-F238E27FC236}">
                <a16:creationId xmlns:a16="http://schemas.microsoft.com/office/drawing/2014/main" id="{BDF9E1BA-0E3B-EE34-E923-1E2FCA2764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1733" y="4636296"/>
            <a:ext cx="2239671" cy="2033144"/>
          </a:xfrm>
          <a:prstGeom prst="rect">
            <a:avLst/>
          </a:prstGeom>
        </p:spPr>
      </p:pic>
    </p:spTree>
    <p:extLst>
      <p:ext uri="{BB962C8B-B14F-4D97-AF65-F5344CB8AC3E}">
        <p14:creationId xmlns:p14="http://schemas.microsoft.com/office/powerpoint/2010/main" val="152887653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1217</Words>
  <Application>Microsoft Office PowerPoint</Application>
  <PresentationFormat>Widescreen</PresentationFormat>
  <Paragraphs>96</Paragraphs>
  <Slides>11</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Aptos ExtraBold</vt:lpstr>
      <vt:lpstr>Calibri</vt:lpstr>
      <vt:lpstr>Aptos</vt:lpstr>
      <vt:lpstr>Calibri Light</vt:lpstr>
      <vt:lpstr>Arial</vt:lpstr>
      <vt:lpstr>-apple-system</vt:lpstr>
      <vt:lpstr>Office-tema</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Nikolaj Ditlev Andersen</dc:creator>
  <cp:lastModifiedBy>Simon Johnsen</cp:lastModifiedBy>
  <cp:revision>10</cp:revision>
  <dcterms:created xsi:type="dcterms:W3CDTF">2023-10-04T07:13:13Z</dcterms:created>
  <dcterms:modified xsi:type="dcterms:W3CDTF">2024-10-29T20:09:51Z</dcterms:modified>
</cp:coreProperties>
</file>