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256" r:id="rId3"/>
    <p:sldId id="263" r:id="rId4"/>
    <p:sldId id="257" r:id="rId5"/>
    <p:sldId id="259" r:id="rId6"/>
    <p:sldId id="260" r:id="rId7"/>
    <p:sldId id="261" r:id="rId8"/>
    <p:sldId id="262" r:id="rId9"/>
    <p:sldId id="264" r:id="rId10"/>
    <p:sldId id="265" r:id="rId11"/>
    <p:sldId id="276" r:id="rId12"/>
    <p:sldId id="277" r:id="rId13"/>
    <p:sldId id="267" r:id="rId14"/>
    <p:sldId id="269" r:id="rId15"/>
    <p:sldId id="270" r:id="rId16"/>
    <p:sldId id="271" r:id="rId17"/>
    <p:sldId id="272" r:id="rId18"/>
    <p:sldId id="268" r:id="rId19"/>
    <p:sldId id="273" r:id="rId20"/>
    <p:sldId id="278" r:id="rId21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E48426-BE58-453A-B798-29C941D396C1}" v="30" dt="2024-10-25T09:33:29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77384" autoAdjust="0"/>
  </p:normalViewPr>
  <p:slideViewPr>
    <p:cSldViewPr snapToGrid="0">
      <p:cViewPr varScale="1">
        <p:scale>
          <a:sx n="85" d="100"/>
          <a:sy n="85" d="100"/>
        </p:scale>
        <p:origin x="13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Thorngaard" userId="7b2ff1e9-fc59-40c4-8037-b2a5fe2d7256" providerId="ADAL" clId="{8BE48426-BE58-453A-B798-29C941D396C1}"/>
    <pc:docChg chg="undo custSel addSld delSld modSld">
      <pc:chgData name="Carsten Thorngaard" userId="7b2ff1e9-fc59-40c4-8037-b2a5fe2d7256" providerId="ADAL" clId="{8BE48426-BE58-453A-B798-29C941D396C1}" dt="2024-10-25T13:58:40.837" v="366" actId="20577"/>
      <pc:docMkLst>
        <pc:docMk/>
      </pc:docMkLst>
      <pc:sldChg chg="modSp mod">
        <pc:chgData name="Carsten Thorngaard" userId="7b2ff1e9-fc59-40c4-8037-b2a5fe2d7256" providerId="ADAL" clId="{8BE48426-BE58-453A-B798-29C941D396C1}" dt="2024-10-25T13:58:40.837" v="366" actId="20577"/>
        <pc:sldMkLst>
          <pc:docMk/>
          <pc:sldMk cId="3900451598" sldId="263"/>
        </pc:sldMkLst>
        <pc:spChg chg="mod">
          <ac:chgData name="Carsten Thorngaard" userId="7b2ff1e9-fc59-40c4-8037-b2a5fe2d7256" providerId="ADAL" clId="{8BE48426-BE58-453A-B798-29C941D396C1}" dt="2024-10-25T13:58:40.837" v="366" actId="20577"/>
          <ac:spMkLst>
            <pc:docMk/>
            <pc:sldMk cId="3900451598" sldId="263"/>
            <ac:spMk id="3" creationId="{818D84C2-8B94-4A8A-A64D-EF5E437418BB}"/>
          </ac:spMkLst>
        </pc:spChg>
      </pc:sldChg>
      <pc:sldChg chg="new del">
        <pc:chgData name="Carsten Thorngaard" userId="7b2ff1e9-fc59-40c4-8037-b2a5fe2d7256" providerId="ADAL" clId="{8BE48426-BE58-453A-B798-29C941D396C1}" dt="2024-10-24T11:38:41.902" v="19" actId="2696"/>
        <pc:sldMkLst>
          <pc:docMk/>
          <pc:sldMk cId="601509055" sldId="266"/>
        </pc:sldMkLst>
      </pc:sldChg>
      <pc:sldChg chg="add">
        <pc:chgData name="Carsten Thorngaard" userId="7b2ff1e9-fc59-40c4-8037-b2a5fe2d7256" providerId="ADAL" clId="{8BE48426-BE58-453A-B798-29C941D396C1}" dt="2024-10-24T11:19:34.291" v="1"/>
        <pc:sldMkLst>
          <pc:docMk/>
          <pc:sldMk cId="77122213" sldId="267"/>
        </pc:sldMkLst>
      </pc:sldChg>
      <pc:sldChg chg="add">
        <pc:chgData name="Carsten Thorngaard" userId="7b2ff1e9-fc59-40c4-8037-b2a5fe2d7256" providerId="ADAL" clId="{8BE48426-BE58-453A-B798-29C941D396C1}" dt="2024-10-24T11:20:44.921" v="6"/>
        <pc:sldMkLst>
          <pc:docMk/>
          <pc:sldMk cId="2958193081" sldId="268"/>
        </pc:sldMkLst>
      </pc:sldChg>
      <pc:sldChg chg="add">
        <pc:chgData name="Carsten Thorngaard" userId="7b2ff1e9-fc59-40c4-8037-b2a5fe2d7256" providerId="ADAL" clId="{8BE48426-BE58-453A-B798-29C941D396C1}" dt="2024-10-24T11:20:05.856" v="2"/>
        <pc:sldMkLst>
          <pc:docMk/>
          <pc:sldMk cId="986019977" sldId="269"/>
        </pc:sldMkLst>
      </pc:sldChg>
      <pc:sldChg chg="add">
        <pc:chgData name="Carsten Thorngaard" userId="7b2ff1e9-fc59-40c4-8037-b2a5fe2d7256" providerId="ADAL" clId="{8BE48426-BE58-453A-B798-29C941D396C1}" dt="2024-10-24T11:20:16.632" v="3"/>
        <pc:sldMkLst>
          <pc:docMk/>
          <pc:sldMk cId="3356166846" sldId="270"/>
        </pc:sldMkLst>
      </pc:sldChg>
      <pc:sldChg chg="add">
        <pc:chgData name="Carsten Thorngaard" userId="7b2ff1e9-fc59-40c4-8037-b2a5fe2d7256" providerId="ADAL" clId="{8BE48426-BE58-453A-B798-29C941D396C1}" dt="2024-10-24T11:20:26.713" v="4"/>
        <pc:sldMkLst>
          <pc:docMk/>
          <pc:sldMk cId="584074222" sldId="271"/>
        </pc:sldMkLst>
      </pc:sldChg>
      <pc:sldChg chg="add">
        <pc:chgData name="Carsten Thorngaard" userId="7b2ff1e9-fc59-40c4-8037-b2a5fe2d7256" providerId="ADAL" clId="{8BE48426-BE58-453A-B798-29C941D396C1}" dt="2024-10-24T11:20:37.726" v="5"/>
        <pc:sldMkLst>
          <pc:docMk/>
          <pc:sldMk cId="1595757304" sldId="272"/>
        </pc:sldMkLst>
      </pc:sldChg>
      <pc:sldChg chg="add">
        <pc:chgData name="Carsten Thorngaard" userId="7b2ff1e9-fc59-40c4-8037-b2a5fe2d7256" providerId="ADAL" clId="{8BE48426-BE58-453A-B798-29C941D396C1}" dt="2024-10-24T11:20:51.800" v="7"/>
        <pc:sldMkLst>
          <pc:docMk/>
          <pc:sldMk cId="1861948046" sldId="273"/>
        </pc:sldMkLst>
      </pc:sldChg>
      <pc:sldChg chg="addSp delSp modSp new del mod">
        <pc:chgData name="Carsten Thorngaard" userId="7b2ff1e9-fc59-40c4-8037-b2a5fe2d7256" providerId="ADAL" clId="{8BE48426-BE58-453A-B798-29C941D396C1}" dt="2024-10-24T11:37:52.347" v="17" actId="2696"/>
        <pc:sldMkLst>
          <pc:docMk/>
          <pc:sldMk cId="1751959038" sldId="274"/>
        </pc:sldMkLst>
        <pc:picChg chg="add del mod">
          <ac:chgData name="Carsten Thorngaard" userId="7b2ff1e9-fc59-40c4-8037-b2a5fe2d7256" providerId="ADAL" clId="{8BE48426-BE58-453A-B798-29C941D396C1}" dt="2024-10-24T11:37:23.907" v="15" actId="478"/>
          <ac:picMkLst>
            <pc:docMk/>
            <pc:sldMk cId="1751959038" sldId="274"/>
            <ac:picMk id="4" creationId="{3BB8E9AD-0CEA-1CEB-4254-A5896C094B35}"/>
          </ac:picMkLst>
        </pc:picChg>
        <pc:picChg chg="add mod">
          <ac:chgData name="Carsten Thorngaard" userId="7b2ff1e9-fc59-40c4-8037-b2a5fe2d7256" providerId="ADAL" clId="{8BE48426-BE58-453A-B798-29C941D396C1}" dt="2024-10-24T11:37:20.584" v="14" actId="962"/>
          <ac:picMkLst>
            <pc:docMk/>
            <pc:sldMk cId="1751959038" sldId="274"/>
            <ac:picMk id="5" creationId="{46477556-8860-E0D7-589A-61D58EDB44A2}"/>
          </ac:picMkLst>
        </pc:picChg>
      </pc:sldChg>
      <pc:sldChg chg="add">
        <pc:chgData name="Carsten Thorngaard" userId="7b2ff1e9-fc59-40c4-8037-b2a5fe2d7256" providerId="ADAL" clId="{8BE48426-BE58-453A-B798-29C941D396C1}" dt="2024-10-24T11:37:44.612" v="16"/>
        <pc:sldMkLst>
          <pc:docMk/>
          <pc:sldMk cId="330547119" sldId="275"/>
        </pc:sldMkLst>
      </pc:sldChg>
      <pc:sldChg chg="add">
        <pc:chgData name="Carsten Thorngaard" userId="7b2ff1e9-fc59-40c4-8037-b2a5fe2d7256" providerId="ADAL" clId="{8BE48426-BE58-453A-B798-29C941D396C1}" dt="2024-10-24T11:38:37.487" v="18"/>
        <pc:sldMkLst>
          <pc:docMk/>
          <pc:sldMk cId="4050179347" sldId="276"/>
        </pc:sldMkLst>
      </pc:sldChg>
      <pc:sldChg chg="addSp delSp modSp mod">
        <pc:chgData name="Carsten Thorngaard" userId="7b2ff1e9-fc59-40c4-8037-b2a5fe2d7256" providerId="ADAL" clId="{8BE48426-BE58-453A-B798-29C941D396C1}" dt="2024-10-25T09:34:50.888" v="329" actId="20577"/>
        <pc:sldMkLst>
          <pc:docMk/>
          <pc:sldMk cId="2488391425" sldId="277"/>
        </pc:sldMkLst>
        <pc:spChg chg="mod">
          <ac:chgData name="Carsten Thorngaard" userId="7b2ff1e9-fc59-40c4-8037-b2a5fe2d7256" providerId="ADAL" clId="{8BE48426-BE58-453A-B798-29C941D396C1}" dt="2024-10-25T09:34:50.888" v="329" actId="20577"/>
          <ac:spMkLst>
            <pc:docMk/>
            <pc:sldMk cId="2488391425" sldId="277"/>
            <ac:spMk id="2" creationId="{1C123718-8A51-4C7C-A5A4-0DBB288F12DC}"/>
          </ac:spMkLst>
        </pc:spChg>
        <pc:spChg chg="mod">
          <ac:chgData name="Carsten Thorngaard" userId="7b2ff1e9-fc59-40c4-8037-b2a5fe2d7256" providerId="ADAL" clId="{8BE48426-BE58-453A-B798-29C941D396C1}" dt="2024-10-25T09:26:13.555" v="279" actId="20577"/>
          <ac:spMkLst>
            <pc:docMk/>
            <pc:sldMk cId="2488391425" sldId="277"/>
            <ac:spMk id="3" creationId="{86BE8CB3-57D8-483A-AECA-A5FFD4189DE7}"/>
          </ac:spMkLst>
        </pc:spChg>
        <pc:picChg chg="add mod">
          <ac:chgData name="Carsten Thorngaard" userId="7b2ff1e9-fc59-40c4-8037-b2a5fe2d7256" providerId="ADAL" clId="{8BE48426-BE58-453A-B798-29C941D396C1}" dt="2024-10-25T09:26:31.735" v="282" actId="1076"/>
          <ac:picMkLst>
            <pc:docMk/>
            <pc:sldMk cId="2488391425" sldId="277"/>
            <ac:picMk id="4" creationId="{34C7040D-5AF9-D690-216B-522792C12720}"/>
          </ac:picMkLst>
        </pc:picChg>
        <pc:picChg chg="del">
          <ac:chgData name="Carsten Thorngaard" userId="7b2ff1e9-fc59-40c4-8037-b2a5fe2d7256" providerId="ADAL" clId="{8BE48426-BE58-453A-B798-29C941D396C1}" dt="2024-10-25T09:26:17.709" v="280" actId="478"/>
          <ac:picMkLst>
            <pc:docMk/>
            <pc:sldMk cId="2488391425" sldId="277"/>
            <ac:picMk id="5" creationId="{A529CAAD-6612-40AF-962F-3A88AE3A3A73}"/>
          </ac:picMkLst>
        </pc:picChg>
        <pc:picChg chg="add mod">
          <ac:chgData name="Carsten Thorngaard" userId="7b2ff1e9-fc59-40c4-8037-b2a5fe2d7256" providerId="ADAL" clId="{8BE48426-BE58-453A-B798-29C941D396C1}" dt="2024-10-25T09:26:35.024" v="283"/>
          <ac:picMkLst>
            <pc:docMk/>
            <pc:sldMk cId="2488391425" sldId="277"/>
            <ac:picMk id="6" creationId="{9D4BD7EE-CB7B-51E1-DB85-FA810638B13B}"/>
          </ac:picMkLst>
        </pc:picChg>
        <pc:picChg chg="mod">
          <ac:chgData name="Carsten Thorngaard" userId="7b2ff1e9-fc59-40c4-8037-b2a5fe2d7256" providerId="ADAL" clId="{8BE48426-BE58-453A-B798-29C941D396C1}" dt="2024-10-25T09:26:50.036" v="284" actId="1076"/>
          <ac:picMkLst>
            <pc:docMk/>
            <pc:sldMk cId="2488391425" sldId="277"/>
            <ac:picMk id="7" creationId="{07C34344-F0F9-4259-B2A8-8E9EAD1C28BF}"/>
          </ac:picMkLst>
        </pc:picChg>
        <pc:picChg chg="add mod">
          <ac:chgData name="Carsten Thorngaard" userId="7b2ff1e9-fc59-40c4-8037-b2a5fe2d7256" providerId="ADAL" clId="{8BE48426-BE58-453A-B798-29C941D396C1}" dt="2024-10-25T09:33:32.897" v="328" actId="1076"/>
          <ac:picMkLst>
            <pc:docMk/>
            <pc:sldMk cId="2488391425" sldId="277"/>
            <ac:picMk id="8" creationId="{753C0AD8-0AC0-000C-897F-1D34F2289E95}"/>
          </ac:picMkLst>
        </pc:picChg>
      </pc:sldChg>
      <pc:sldChg chg="del">
        <pc:chgData name="Carsten Thorngaard" userId="7b2ff1e9-fc59-40c4-8037-b2a5fe2d7256" providerId="ADAL" clId="{8BE48426-BE58-453A-B798-29C941D396C1}" dt="2024-10-25T09:22:53.323" v="20"/>
        <pc:sldMkLst>
          <pc:docMk/>
          <pc:sldMk cId="3036007092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E3EFB-3E30-46E7-BDE8-8692C3F4C37D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F2AA7-9514-4E6A-9B4E-5069FB8338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230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ukurs.dk/kurser/knx-installationer-programmering-systemkendskab-48952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439 </a:t>
            </a:r>
            <a:r>
              <a:rPr lang="da-DK" dirty="0" err="1"/>
              <a:t>knx</a:t>
            </a:r>
            <a:r>
              <a:rPr lang="da-DK" dirty="0"/>
              <a:t> certificeret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75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r>
              <a:rPr lang="da-DK" b="1" i="0" dirty="0">
                <a:solidFill>
                  <a:srgbClr val="000000"/>
                </a:solidFill>
                <a:effectLst/>
                <a:latin typeface="inherit"/>
              </a:rPr>
              <a:t>Uddannelsespolitiske udvalg</a:t>
            </a:r>
          </a:p>
          <a:p>
            <a:pPr algn="l" fontAlgn="base"/>
            <a:r>
              <a:rPr lang="da-DK" b="0" i="0" dirty="0">
                <a:solidFill>
                  <a:srgbClr val="333333"/>
                </a:solidFill>
                <a:effectLst/>
                <a:latin typeface="inherit"/>
              </a:rPr>
              <a:t>Der er nedsat ét uddannelsespolitisk udvalg for elektrikeruddannelsen. Medlemmerne udpeges af henholdsvis TEKNIQ Arbejdsgiverne og Dansk El-forbund.</a:t>
            </a:r>
          </a:p>
          <a:p>
            <a:pPr algn="l" fontAlgn="base"/>
            <a:r>
              <a:rPr lang="da-DK" b="0" i="0" dirty="0">
                <a:solidFill>
                  <a:srgbClr val="333333"/>
                </a:solidFill>
                <a:effectLst/>
                <a:latin typeface="inherit"/>
              </a:rPr>
              <a:t>Udvalget består af en række virksomhedsrepræsentanter, medarbejdere fra TEKNIQ Arbejdsgiverne samt repræsentanter fra Dansk ledelse. EVU er sekretariat for begge uddannelsespolitiske udvalg.</a:t>
            </a:r>
          </a:p>
          <a:p>
            <a:pPr algn="l" fontAlgn="base"/>
            <a:r>
              <a:rPr lang="da-DK" b="0" i="0" dirty="0" err="1">
                <a:solidFill>
                  <a:srgbClr val="333333"/>
                </a:solidFill>
                <a:effectLst/>
                <a:latin typeface="inherit"/>
              </a:rPr>
              <a:t>Dte</a:t>
            </a:r>
            <a:r>
              <a:rPr lang="da-DK" b="0" i="0" dirty="0">
                <a:solidFill>
                  <a:srgbClr val="333333"/>
                </a:solidFill>
                <a:effectLst/>
                <a:latin typeface="inherit"/>
              </a:rPr>
              <a:t> uddannelsespolitiske udvalg har til opgave at drøfte strategiske temaer, der kan sætte retning for udviklingen af elektrikeruddannelsen henholdsvis vvs-energiuddannelsen og de efter- og videreuddannelsestilbud, der er behov for i fremtiden.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767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Elektrikeruddannelsen er en 4-4½-årig erhvervsuddannelse, der består af en kombination af skoleperioder og oplæring i en virksomhed.</a:t>
            </a:r>
          </a:p>
          <a:p>
            <a:pPr algn="l"/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Uddannelsen består af: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Et grundforløb på 20 uger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Den fælles del af hovedforløbet på i alt 21 uger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4 eller 5 fagmoduler af 4 ugers varighed</a:t>
            </a:r>
          </a:p>
          <a:p>
            <a:pPr algn="l"/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Mellem skoleperioderne, som i alt udgør 60-65 uger, er du i oplæring i en virksomhed. Der er typisk 6-8 måneder mellem skoleopholdene.</a:t>
            </a:r>
          </a:p>
          <a:p>
            <a:pPr algn="l"/>
            <a:r>
              <a:rPr lang="da-DK" b="1" i="0" dirty="0">
                <a:solidFill>
                  <a:srgbClr val="0B7E99"/>
                </a:solidFill>
                <a:effectLst/>
                <a:latin typeface="Inter"/>
              </a:rPr>
              <a:t>Opbygning før 1. august 2023 </a:t>
            </a:r>
            <a:endParaRPr lang="da-DK" b="0" i="0" dirty="0">
              <a:solidFill>
                <a:srgbClr val="0B7E99"/>
              </a:solidFill>
              <a:effectLst/>
              <a:latin typeface="Inter"/>
            </a:endParaRPr>
          </a:p>
          <a:p>
            <a:pPr algn="l"/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For lærlinge, der er startet på elektrikeruddannelsen før 1. august 2023, består uddannelsen af: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Et grundforløb på 20 uger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1 hovedforløb på 16 uger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4 eller 5 fagmoduler af 4 ugers varighed </a:t>
            </a:r>
          </a:p>
          <a:p>
            <a:pPr algn="l"/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Mellem skoleperioderne, som i alt udgør 55-60 uger, er du i oplæring i en virksomhed. Der er typisk 6-8 måneder mellem skoleopholdene. </a:t>
            </a:r>
          </a:p>
          <a:p>
            <a:pPr algn="l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189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0B7E99"/>
                </a:solidFill>
                <a:effectLst/>
                <a:latin typeface="Inter"/>
              </a:rPr>
              <a:t>De sidste 2-2½ år af uddannelsen bygges op omkring 32 valgfrie moduler af 4 ugers varighed hver. Her skal du i samarbejde med din oplæringsvirksomhed vælge 4-5 moduler. Modulerne er din mulighed for at specialisere dig i en bestemt retning inden for bygningsautomatik, offshore, højspænding eller andre spændende fagområder.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7496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8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Fagligt udvalg har lavet en vejledende </a:t>
            </a:r>
            <a:r>
              <a:rPr lang="da-DK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udstyrsliste</a:t>
            </a:r>
            <a:r>
              <a:rPr lang="da-DK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som en hjælp til at omsætte kompetencemål til læring, og som beskriver, hvordan materialer og udstyr skal være tilgængeligt for elever og lærlinge under forskellige bedømmelseskriterier.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687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KNX-installationer, programmering &amp; systemkendskab (48952-) (amukurs.dk)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0022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439 </a:t>
            </a:r>
            <a:r>
              <a:rPr lang="da-DK" dirty="0" err="1"/>
              <a:t>knx</a:t>
            </a:r>
            <a:r>
              <a:rPr lang="da-DK" dirty="0"/>
              <a:t> certificeret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5F2AA7-9514-4E6A-9B4E-5069FB83389C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063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678DC-3D77-4B98-A131-E86F03EE2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F80038-2204-4B52-BE64-0134E3DBF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7F85E1-50A8-4E92-8237-7D3DA059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FCAC46-3DA1-420D-B4D0-2A35AD91F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7DF841-02E0-4929-AB6D-D0CCCAC6C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480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BA24ED-E3F1-45A9-8F42-033E85E5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0C114B-3B95-42FD-A2C6-5CD6F2BA1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88E524-2BBE-496B-AB21-47E510D6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1FF4FF-7D27-439D-8A98-3014FDEE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87C2A2-5912-4238-8E56-98C07141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12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C406C-7CF0-42FF-A414-BFB0F164D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5203E3D-D132-4E6E-9FDE-AD47895C1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ED4587-A906-4D15-BFD2-1DD7F8D6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467175-D634-4FDF-91DA-1F408649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B0D626-F186-4E4D-8588-E5D0FF93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22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65045-EA72-4798-8F10-FA64A61B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19EDFD-F0E5-45EC-BC20-8FFC75898B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B35F3D0-48C7-47F3-A8B7-D8E3D89FE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E68A5FB-6F8F-4309-93A3-8794E32BF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F06DC3C-7F55-4F77-B0B3-3D6EC9C3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688A26-1BB2-47D8-9B53-6FAA9D1B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86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B9CC8-0122-44F0-ACAE-39E59296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F226BE-29C1-4B6A-8D77-C8461C116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DF4EBD3-7C81-4D8C-9113-F7050CBDC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1BB919D-F385-414A-83CE-D089AE7AE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06352E9-51B4-47B5-8B43-3364D6F9BB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A8DB0F9-CB81-4325-80F4-58FFD892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39C1857-6CF9-41D3-BA5D-D3D37066D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780FF8F-124A-4239-9AA9-28E4468F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884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BE3B13-5AD9-433E-96B9-F74F85C2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815A252-7DC3-4950-A1F6-D4D9EE3E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832B3E5-9DFD-46CD-9BA3-C4D93BC90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CFF5534-98F7-441F-8914-A00BE1C9E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8497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B764054-2F97-45B8-AEE0-C23C3F27A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633C1FE-2F8E-4B95-8F95-662470AD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597D086-0981-40F9-A4B2-EDD041CF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91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9BA4F-E864-44C5-B399-06F3EA62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A3CC2-AAE2-4A5D-A850-07671A038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9A3F125-E02A-4B17-80A9-2027CEA82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0777D2-79D4-43A9-8C71-BBA5E0A0B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6FEEE3-4D78-451C-9052-77B03499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BB6BA4-5330-46D4-878C-011520FF6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449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C2A5D-C7DF-4764-85B7-D2480C178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E69C0BA-EB9E-4703-A887-850B77B05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314BF2-20B1-428F-8CAB-2A2532BC7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F0FCBFC-89D1-4E0B-98C2-26CC7E97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110E02-1C1F-4660-83A3-362A2677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9B276B-3B41-4FE9-AFAD-D6FE2670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063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6F94C-414C-49D4-AB7C-D671B269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B38616-3F73-4C77-952F-D72D232BD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B0B7D2-D829-4010-AB19-3A876D0DE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E25A61-4113-4D1E-8163-074D2B93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096761-E720-4211-8C23-5F86C57EB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810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42DC59D-17AF-4DD9-9B7C-D76497F86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296DF0A-A744-416C-B37E-261B4A06C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D885C1-B18B-4F31-B18A-E965F72A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322C9C-F796-4C10-AC71-5D64DC2C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44BBE9-8FD3-4CCF-9584-2D9E6B0D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08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02F0CAF-E0C5-446E-940A-812AB4C14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4A986-258A-43D9-ABE8-119730053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EB8849-9CE2-41DD-98ED-21CCF5FFF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E182A-2382-4D00-9AA6-C9EC9023B80A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373D26-08FE-4B73-8A30-C1ABD4D84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1FB99F-95B6-4CE2-9FDA-DDA9EFBEA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62EF9-576E-4E41-B4DD-141C41A63C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85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m.dk/erhvervsuddannels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ewer.ipaper.io/evu/elektrikeruddannelsen/den-store-blaa-bog/10-udgave-af-den-store-blaa-historisk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vu.dk/udstyrsliste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ukurs.dk/kurser/knx-installationer-programmering-systemkendskab-4895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12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30.png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34.jpeg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12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hyperlink" Target="https://www.knx.org/" TargetMode="External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AA14DBC7-5531-2F86-94F1-841F4667452A}"/>
              </a:ext>
            </a:extLst>
          </p:cNvPr>
          <p:cNvGrpSpPr/>
          <p:nvPr/>
        </p:nvGrpSpPr>
        <p:grpSpPr>
          <a:xfrm>
            <a:off x="3745440" y="2252873"/>
            <a:ext cx="4728412" cy="2194863"/>
            <a:chOff x="4229100" y="2461358"/>
            <a:chExt cx="4728412" cy="2194863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6776C3B-A2DE-F114-14EF-9BD630F5EF14}"/>
                </a:ext>
              </a:extLst>
            </p:cNvPr>
            <p:cNvSpPr/>
            <p:nvPr/>
          </p:nvSpPr>
          <p:spPr>
            <a:xfrm>
              <a:off x="4229100" y="2461358"/>
              <a:ext cx="4728412" cy="2194863"/>
            </a:xfrm>
            <a:prstGeom prst="rect">
              <a:avLst/>
            </a:prstGeom>
            <a:solidFill>
              <a:srgbClr val="329C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3B14D903-849A-28AF-C06A-390F5D27ABEB}"/>
                </a:ext>
              </a:extLst>
            </p:cNvPr>
            <p:cNvSpPr txBox="1"/>
            <p:nvPr/>
          </p:nvSpPr>
          <p:spPr>
            <a:xfrm>
              <a:off x="4229100" y="2621332"/>
              <a:ext cx="47284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5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KNX-DAGEN </a:t>
              </a:r>
              <a:r>
                <a:rPr lang="da-DK" sz="7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2024</a:t>
              </a:r>
            </a:p>
          </p:txBody>
        </p:sp>
      </p:grp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3120175" y="1175700"/>
            <a:ext cx="59516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VELKOMMEN TIL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FDA17DD1-1F5E-7F1B-C43F-FA266C9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65" y="4636296"/>
            <a:ext cx="2239671" cy="203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23718-8A51-4C7C-A5A4-0DBB288F1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16046"/>
          </a:xfrm>
        </p:spPr>
        <p:txBody>
          <a:bodyPr/>
          <a:lstStyle/>
          <a:p>
            <a:r>
              <a:rPr lang="da-DK" dirty="0"/>
              <a:t>KNX på uddannelsen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6BE8CB3-57D8-483A-AECA-A5FFD4189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5641" y="3602038"/>
            <a:ext cx="9698804" cy="1655762"/>
          </a:xfrm>
        </p:spPr>
        <p:txBody>
          <a:bodyPr>
            <a:normAutofit/>
          </a:bodyPr>
          <a:lstStyle/>
          <a:p>
            <a:r>
              <a:rPr lang="da-DK" sz="3200" dirty="0"/>
              <a:t>Susanne Winther-Jørgensen </a:t>
            </a:r>
          </a:p>
          <a:p>
            <a:r>
              <a:rPr lang="da-DK" dirty="0"/>
              <a:t>Syddansk Erhvervsskole – Odense</a:t>
            </a:r>
          </a:p>
          <a:p>
            <a:r>
              <a:rPr lang="da-DK" dirty="0"/>
              <a:t>KNX træningscenter med 439 </a:t>
            </a:r>
            <a:r>
              <a:rPr lang="da-DK" dirty="0" err="1"/>
              <a:t>basickursus</a:t>
            </a:r>
            <a:r>
              <a:rPr lang="da-DK" dirty="0"/>
              <a:t>-certificeringer siden </a:t>
            </a:r>
            <a:r>
              <a:rPr lang="da-DK" b="0" i="0" dirty="0">
                <a:solidFill>
                  <a:srgbClr val="4A4A4A"/>
                </a:solidFill>
                <a:effectLst/>
                <a:latin typeface="OpenSans-Regular"/>
              </a:rPr>
              <a:t>22 april 2013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529CAAD-6612-40AF-962F-3A88AE3A3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268" y="5515412"/>
            <a:ext cx="1791464" cy="106054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7C34344-F0F9-4259-B2A8-8E9EAD1C2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26" y="5893356"/>
            <a:ext cx="1037758" cy="6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5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B1865-87C4-44B0-9988-340F40770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8712" cy="1460500"/>
          </a:xfrm>
        </p:spPr>
        <p:txBody>
          <a:bodyPr>
            <a:normAutofit/>
          </a:bodyPr>
          <a:lstStyle/>
          <a:p>
            <a:r>
              <a:rPr lang="da-DK" dirty="0"/>
              <a:t>Hvem bestemmer hvordan elektrikeruddannelse er stykket sammen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8D84C2-8B94-4A8A-A64D-EF5E43741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32497" cy="4351338"/>
          </a:xfrm>
        </p:spPr>
        <p:txBody>
          <a:bodyPr>
            <a:normAutofit fontScale="92500" lnSpcReduction="10000"/>
          </a:bodyPr>
          <a:lstStyle/>
          <a:p>
            <a:r>
              <a:rPr lang="da-DK" b="1" i="1" dirty="0">
                <a:solidFill>
                  <a:srgbClr val="001D3C"/>
                </a:solidFill>
                <a:latin typeface="ConduitITCStd"/>
                <a:hlinkClick r:id="rId3"/>
              </a:rPr>
              <a:t>Børne- og undervisningsministeriet </a:t>
            </a:r>
            <a:r>
              <a:rPr lang="da-DK" dirty="0">
                <a:hlinkClick r:id="rId3"/>
              </a:rPr>
              <a:t> </a:t>
            </a:r>
            <a:endParaRPr lang="da-DK" dirty="0"/>
          </a:p>
          <a:p>
            <a:pPr marL="0" indent="0">
              <a:buNone/>
            </a:pPr>
            <a:r>
              <a:rPr lang="da-DK"/>
              <a:t>   Laver overordnet  rammerne.</a:t>
            </a:r>
            <a:endParaRPr lang="da-DK" dirty="0"/>
          </a:p>
          <a:p>
            <a:pPr lvl="1"/>
            <a:endParaRPr lang="da-DK" dirty="0"/>
          </a:p>
          <a:p>
            <a:r>
              <a:rPr lang="da-DK" b="1" i="1" dirty="0">
                <a:solidFill>
                  <a:srgbClr val="001D3C"/>
                </a:solidFill>
                <a:latin typeface="ConduitITCStd"/>
              </a:rPr>
              <a:t>D</a:t>
            </a:r>
            <a:r>
              <a:rPr lang="da-DK" b="1" i="1" dirty="0">
                <a:solidFill>
                  <a:srgbClr val="001D3C"/>
                </a:solidFill>
                <a:effectLst/>
                <a:latin typeface="ConduitITCStd"/>
              </a:rPr>
              <a:t>et faglige udvalg </a:t>
            </a:r>
            <a:r>
              <a:rPr lang="da-DK" b="0" i="0" dirty="0">
                <a:solidFill>
                  <a:srgbClr val="001D3C"/>
                </a:solidFill>
                <a:effectLst/>
                <a:latin typeface="ConduitITCStd"/>
              </a:rPr>
              <a:t>for elektrikeruddannelsen som består af Dansk El-Forbund og TEKNIQ Arbejdsgiverne bestemmer </a:t>
            </a:r>
            <a:r>
              <a:rPr lang="da-DK" dirty="0"/>
              <a:t>indholdet</a:t>
            </a:r>
          </a:p>
          <a:p>
            <a:pPr lvl="1"/>
            <a:r>
              <a:rPr lang="da-DK" dirty="0"/>
              <a:t>EVU er El- og Vvs-branchens Uddannelsessekretariat for TEKNIQ Arbejdsgiverne, Dansk El-Forbund og Blik- &amp; Rørarbejderforbundet.</a:t>
            </a:r>
          </a:p>
          <a:p>
            <a:pPr lvl="1"/>
            <a:endParaRPr lang="da-DK" dirty="0"/>
          </a:p>
          <a:p>
            <a:r>
              <a:rPr lang="da-DK" dirty="0"/>
              <a:t>Skolerne planlægger undervisningen udefra fagets målpinde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ECA88AA-2E45-4560-A283-9BDCDDC16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284" y="1825625"/>
            <a:ext cx="3821556" cy="321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5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0514ABE4-CBEC-4726-A1D7-5496090C4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302" y="0"/>
            <a:ext cx="9273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01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97689889-A748-41A3-8562-AC7CC284A470}"/>
              </a:ext>
            </a:extLst>
          </p:cNvPr>
          <p:cNvGrpSpPr/>
          <p:nvPr/>
        </p:nvGrpSpPr>
        <p:grpSpPr>
          <a:xfrm>
            <a:off x="1354023" y="0"/>
            <a:ext cx="9745211" cy="6858000"/>
            <a:chOff x="1354023" y="0"/>
            <a:chExt cx="9745211" cy="6858000"/>
          </a:xfrm>
        </p:grpSpPr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AAB02750-0ED5-4D1C-8A58-6B0546FEB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4023" y="0"/>
              <a:ext cx="9745211" cy="6858000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5BAC5C21-A662-448E-B9B2-B8E7CF81DBD8}"/>
                </a:ext>
              </a:extLst>
            </p:cNvPr>
            <p:cNvSpPr/>
            <p:nvPr/>
          </p:nvSpPr>
          <p:spPr>
            <a:xfrm>
              <a:off x="6096000" y="1990641"/>
              <a:ext cx="1796432" cy="125426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80295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2EEB9-2046-4223-81BD-445DE598C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 moduler fører til M2.6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30D7FCD-3DD4-4E52-8B72-83C75352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43805"/>
            <a:ext cx="4545458" cy="213358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CB5C08E-4863-4800-B79A-3EA8B5B3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424" y="1343805"/>
            <a:ext cx="4473459" cy="210650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9DF13A6-5CAE-44E5-B6F5-D16D79B0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91" y="3590404"/>
            <a:ext cx="4507676" cy="213358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5FD35D49-2A19-456F-8EFD-8727B31C4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673" y="3590404"/>
            <a:ext cx="4568959" cy="2117903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05FEBCB0-DC31-418C-A374-7E762F5131A7}"/>
              </a:ext>
            </a:extLst>
          </p:cNvPr>
          <p:cNvSpPr txBox="1"/>
          <p:nvPr/>
        </p:nvSpPr>
        <p:spPr>
          <a:xfrm>
            <a:off x="449494" y="630820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6"/>
              </a:rPr>
              <a:t>10. udgave af Den Store Blå - historisk (ipaper.io)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104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A095C-0800-4202-AE39-9C7D75D2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012"/>
            <a:ext cx="10515600" cy="657743"/>
          </a:xfrm>
        </p:spPr>
        <p:txBody>
          <a:bodyPr>
            <a:normAutofit fontScale="90000"/>
          </a:bodyPr>
          <a:lstStyle/>
          <a:p>
            <a:r>
              <a:rPr lang="da-DK" dirty="0"/>
              <a:t>Målpinde M2.6 </a:t>
            </a:r>
            <a:r>
              <a:rPr lang="da-DK" sz="2700" dirty="0"/>
              <a:t>Bygningsautomatik og design af enkle brugerflader</a:t>
            </a:r>
            <a:endParaRPr lang="da-DK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91908F8D-6526-4E81-B70E-D1EB66658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217"/>
            <a:ext cx="10515600" cy="553777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redegøre for </a:t>
            </a:r>
            <a:r>
              <a:rPr lang="da-DK" sz="1800" dirty="0" err="1"/>
              <a:t>PoE</a:t>
            </a:r>
            <a:r>
              <a:rPr lang="da-DK" sz="1800" dirty="0"/>
              <a:t>, </a:t>
            </a:r>
            <a:r>
              <a:rPr lang="da-DK" sz="1800" dirty="0" err="1"/>
              <a:t>IoT</a:t>
            </a:r>
            <a:r>
              <a:rPr lang="da-DK" sz="1800" dirty="0"/>
              <a:t>, trådløse teknologierne og åbne protokoller anvendt ved bygningsautomatik, herunder også forskellen på central- og decentral bygningsautomatik.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</a:t>
            </a:r>
            <a:r>
              <a:rPr lang="da-DK" sz="1800" dirty="0">
                <a:solidFill>
                  <a:srgbClr val="FF0000"/>
                </a:solidFill>
              </a:rPr>
              <a:t>selvstændigt installere</a:t>
            </a:r>
            <a:r>
              <a:rPr lang="da-DK" sz="1800" dirty="0"/>
              <a:t>, måle, </a:t>
            </a:r>
            <a:r>
              <a:rPr lang="da-DK" sz="1800" dirty="0">
                <a:solidFill>
                  <a:srgbClr val="FF0000"/>
                </a:solidFill>
              </a:rPr>
              <a:t>afprøve</a:t>
            </a:r>
            <a:r>
              <a:rPr lang="da-DK" sz="1800" dirty="0"/>
              <a:t>, fejlfinde, </a:t>
            </a:r>
            <a:r>
              <a:rPr lang="da-DK" sz="1800" dirty="0">
                <a:solidFill>
                  <a:srgbClr val="FF0000"/>
                </a:solidFill>
              </a:rPr>
              <a:t>programmere</a:t>
            </a:r>
            <a:r>
              <a:rPr lang="da-DK" sz="1800" dirty="0"/>
              <a:t> og </a:t>
            </a:r>
            <a:r>
              <a:rPr lang="da-DK" sz="1800" dirty="0">
                <a:solidFill>
                  <a:srgbClr val="FF0000"/>
                </a:solidFill>
              </a:rPr>
              <a:t>konfigurere</a:t>
            </a:r>
            <a:r>
              <a:rPr lang="da-DK" sz="1800" dirty="0"/>
              <a:t> på </a:t>
            </a:r>
            <a:r>
              <a:rPr lang="da-DK" sz="1800" dirty="0">
                <a:solidFill>
                  <a:srgbClr val="FF0000"/>
                </a:solidFill>
              </a:rPr>
              <a:t>bygningsautomatik</a:t>
            </a:r>
            <a:r>
              <a:rPr lang="da-DK" sz="1800" dirty="0"/>
              <a:t> samt teknologisk passende </a:t>
            </a:r>
            <a:r>
              <a:rPr lang="da-DK" sz="1800" dirty="0">
                <a:solidFill>
                  <a:srgbClr val="FF0000"/>
                </a:solidFill>
              </a:rPr>
              <a:t>grafiske brugerflader</a:t>
            </a:r>
            <a:r>
              <a:rPr lang="da-DK" sz="1800" dirty="0"/>
              <a:t>, fx software på pc.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har kendskab til </a:t>
            </a:r>
            <a:r>
              <a:rPr lang="da-DK" sz="1800" dirty="0">
                <a:solidFill>
                  <a:srgbClr val="FF0000"/>
                </a:solidFill>
              </a:rPr>
              <a:t>reguleringsteknik</a:t>
            </a:r>
            <a:r>
              <a:rPr lang="da-DK" sz="1800" dirty="0"/>
              <a:t> og kan indregulere og energioptimere bygningsautomatik.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selvstændigt opsætte fjernopkobling og foretage </a:t>
            </a:r>
            <a:r>
              <a:rPr lang="da-DK" sz="1800" dirty="0" err="1"/>
              <a:t>Cybersikker</a:t>
            </a:r>
            <a:r>
              <a:rPr lang="da-DK" sz="1800" dirty="0"/>
              <a:t> </a:t>
            </a:r>
            <a:r>
              <a:rPr lang="da-DK" sz="1800" dirty="0">
                <a:solidFill>
                  <a:srgbClr val="FF0000"/>
                </a:solidFill>
              </a:rPr>
              <a:t>fjernovervågning</a:t>
            </a:r>
            <a:r>
              <a:rPr lang="da-DK" sz="1800" dirty="0"/>
              <a:t> og </a:t>
            </a:r>
            <a:r>
              <a:rPr lang="da-DK" sz="1800" dirty="0">
                <a:solidFill>
                  <a:srgbClr val="FF0000"/>
                </a:solidFill>
              </a:rPr>
              <a:t>fjernbetjening</a:t>
            </a:r>
            <a:r>
              <a:rPr lang="da-DK" sz="1800" dirty="0"/>
              <a:t> samt fejlfinding og om-konfigurering af eksisterende bygningsautomatik.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skal gennemføre de mål, som er rettet mod </a:t>
            </a:r>
            <a:r>
              <a:rPr lang="da-DK" sz="1800" dirty="0">
                <a:solidFill>
                  <a:srgbClr val="FF0000"/>
                </a:solidFill>
              </a:rPr>
              <a:t>KNX-basisprøven</a:t>
            </a:r>
            <a:r>
              <a:rPr lang="da-DK" sz="1800" dirty="0"/>
              <a:t>, dog uden at gennemføre selve prøven.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har kendskab til dataopsamling og kan anvende de relevante data i henhold til eventuelt gældende lovgivning.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redegøre for og anvende relevante love, regler og </a:t>
            </a:r>
            <a:r>
              <a:rPr lang="da-DK" sz="1800" dirty="0">
                <a:solidFill>
                  <a:srgbClr val="FF0000"/>
                </a:solidFill>
              </a:rPr>
              <a:t>standarder</a:t>
            </a:r>
            <a:r>
              <a:rPr lang="da-DK" sz="1800" dirty="0"/>
              <a:t> i forhold til valgmodulet, samt anvende it til relevant informationssøgning.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anvende relevant fagterminologi på engelsk med samarbejdspartnere og brugere.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anvende innovative processer for at skabe den bedst mulige løsning i forhold til valgmodulet.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kan selvstændigt udføre måling, fejlfinding, dokumentation og kvalitetssikring i forhold til ovenstående læringsmål.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Lærlingen har kendskab til arbejdsmiljø- og sikkerhedsmæssige forhold, der er relevante for valgmodulet</a:t>
            </a:r>
          </a:p>
          <a:p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1131907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2952F-CF53-461C-94E3-11CEC6419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946" y="1478033"/>
            <a:ext cx="3805718" cy="2087100"/>
          </a:xfrm>
        </p:spPr>
        <p:txBody>
          <a:bodyPr>
            <a:normAutofit fontScale="90000"/>
          </a:bodyPr>
          <a:lstStyle/>
          <a:p>
            <a:r>
              <a:rPr lang="da-DK" sz="32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Fagligt udvalg har september 2024 lavet en vejledende </a:t>
            </a:r>
            <a:r>
              <a:rPr lang="da-DK" sz="3200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udstyrsliste</a:t>
            </a:r>
            <a:endParaRPr lang="da-DK" sz="32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6167D94-FC2A-497E-908D-B3064B140C93}"/>
              </a:ext>
            </a:extLst>
          </p:cNvPr>
          <p:cNvSpPr txBox="1"/>
          <p:nvPr/>
        </p:nvSpPr>
        <p:spPr>
          <a:xfrm>
            <a:off x="428946" y="6390794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>
                <a:hlinkClick r:id="rId3"/>
              </a:rPr>
              <a:t>Udstyrslisten</a:t>
            </a:r>
            <a:r>
              <a:rPr lang="da-DK" dirty="0">
                <a:hlinkClick r:id="rId3"/>
              </a:rPr>
              <a:t> - (evu.dk)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E668C87-DD22-45F4-BE17-0BF142605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251" y="97874"/>
            <a:ext cx="7052687" cy="647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DD948-616F-4DF3-89E5-1183E986B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990850" cy="2965904"/>
          </a:xfrm>
        </p:spPr>
        <p:txBody>
          <a:bodyPr/>
          <a:lstStyle/>
          <a:p>
            <a:r>
              <a:rPr lang="da-DK"/>
              <a:t>Bliver lærlingene certificeret?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04B867A-F42F-4DDA-9530-D7B440261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7026" y="200932"/>
            <a:ext cx="6971353" cy="6363154"/>
          </a:xfrm>
        </p:spPr>
      </p:pic>
      <p:sp>
        <p:nvSpPr>
          <p:cNvPr id="3" name="Pil: højre 2">
            <a:extLst>
              <a:ext uri="{FF2B5EF4-FFF2-40B4-BE49-F238E27FC236}">
                <a16:creationId xmlns:a16="http://schemas.microsoft.com/office/drawing/2014/main" id="{13516FA1-E358-4463-914D-EF8AACB30049}"/>
              </a:ext>
            </a:extLst>
          </p:cNvPr>
          <p:cNvSpPr/>
          <p:nvPr/>
        </p:nvSpPr>
        <p:spPr>
          <a:xfrm>
            <a:off x="4109663" y="2321960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il: højre 5">
            <a:extLst>
              <a:ext uri="{FF2B5EF4-FFF2-40B4-BE49-F238E27FC236}">
                <a16:creationId xmlns:a16="http://schemas.microsoft.com/office/drawing/2014/main" id="{79CC0B1E-AA40-4B37-ABF3-2E408E4AB620}"/>
              </a:ext>
            </a:extLst>
          </p:cNvPr>
          <p:cNvSpPr/>
          <p:nvPr/>
        </p:nvSpPr>
        <p:spPr>
          <a:xfrm>
            <a:off x="4109663" y="4059419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5AE76F18-7A85-4C9C-B789-2421EE5CB890}"/>
              </a:ext>
            </a:extLst>
          </p:cNvPr>
          <p:cNvSpPr/>
          <p:nvPr/>
        </p:nvSpPr>
        <p:spPr>
          <a:xfrm>
            <a:off x="4131183" y="4442988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il: højre 7">
            <a:extLst>
              <a:ext uri="{FF2B5EF4-FFF2-40B4-BE49-F238E27FC236}">
                <a16:creationId xmlns:a16="http://schemas.microsoft.com/office/drawing/2014/main" id="{BB38F4B5-C68F-4042-9B15-26B38A54A828}"/>
              </a:ext>
            </a:extLst>
          </p:cNvPr>
          <p:cNvSpPr/>
          <p:nvPr/>
        </p:nvSpPr>
        <p:spPr>
          <a:xfrm>
            <a:off x="4101101" y="4924161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Pil: højre 8">
            <a:extLst>
              <a:ext uri="{FF2B5EF4-FFF2-40B4-BE49-F238E27FC236}">
                <a16:creationId xmlns:a16="http://schemas.microsoft.com/office/drawing/2014/main" id="{409CD827-7EE4-47A0-95DD-41AC2B5B6026}"/>
              </a:ext>
            </a:extLst>
          </p:cNvPr>
          <p:cNvSpPr/>
          <p:nvPr/>
        </p:nvSpPr>
        <p:spPr>
          <a:xfrm>
            <a:off x="4131183" y="6198742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il: højre 9">
            <a:extLst>
              <a:ext uri="{FF2B5EF4-FFF2-40B4-BE49-F238E27FC236}">
                <a16:creationId xmlns:a16="http://schemas.microsoft.com/office/drawing/2014/main" id="{B7576F63-853D-4A0E-A9D7-EE3F5DAAA449}"/>
              </a:ext>
            </a:extLst>
          </p:cNvPr>
          <p:cNvSpPr/>
          <p:nvPr/>
        </p:nvSpPr>
        <p:spPr>
          <a:xfrm>
            <a:off x="4101101" y="3194677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Pil: højre 10">
            <a:extLst>
              <a:ext uri="{FF2B5EF4-FFF2-40B4-BE49-F238E27FC236}">
                <a16:creationId xmlns:a16="http://schemas.microsoft.com/office/drawing/2014/main" id="{DD447A8A-9FEB-4012-9D5D-AEA564701A8B}"/>
              </a:ext>
            </a:extLst>
          </p:cNvPr>
          <p:cNvSpPr/>
          <p:nvPr/>
        </p:nvSpPr>
        <p:spPr>
          <a:xfrm>
            <a:off x="4109663" y="3596541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il: højre 11">
            <a:extLst>
              <a:ext uri="{FF2B5EF4-FFF2-40B4-BE49-F238E27FC236}">
                <a16:creationId xmlns:a16="http://schemas.microsoft.com/office/drawing/2014/main" id="{EEF808AC-C84A-4EDB-8B3C-1E3256776AB4}"/>
              </a:ext>
            </a:extLst>
          </p:cNvPr>
          <p:cNvSpPr/>
          <p:nvPr/>
        </p:nvSpPr>
        <p:spPr>
          <a:xfrm>
            <a:off x="4096195" y="2762306"/>
            <a:ext cx="626724" cy="1952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784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FD112B-08C6-4A1B-9F81-15B11D27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AMU og KNX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402C58-CBC5-4B49-8255-11B0C99F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2803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Efter kurset har deltageren systemkendskab til KNX og kan programmere KNX-installationer. </a:t>
            </a:r>
          </a:p>
          <a:p>
            <a:r>
              <a:rPr lang="da-DK" dirty="0"/>
              <a:t>Det betyder:</a:t>
            </a:r>
          </a:p>
          <a:p>
            <a:pPr lvl="1"/>
            <a:r>
              <a:rPr lang="da-DK" dirty="0"/>
              <a:t>Deltageren har en grundlæggende forståelse for intelligente installationer med KNX, herunder muligheder og begrænsninger, og kan vejlede kunder om KNX-systemets anvendelsesmuligheder.</a:t>
            </a:r>
          </a:p>
          <a:p>
            <a:pPr lvl="1"/>
            <a:r>
              <a:rPr lang="da-DK" dirty="0"/>
              <a:t>Deltageren har ud fra de gældende love og regler samt normer for KNX-systemets netværkstopologi, kendskab til planlægningen, opbygningen og kvalitetssikringen af en mindre </a:t>
            </a:r>
            <a:r>
              <a:rPr lang="da-DK" dirty="0" err="1"/>
              <a:t>KNX-installation.Ved</a:t>
            </a:r>
            <a:r>
              <a:rPr lang="da-DK" dirty="0"/>
              <a:t> hjælp af programmeringssoftwaren ETS, kan deltageren foretage simpel programmering, samt idriftsætte og dokumentere en mindre KNX- installation. </a:t>
            </a:r>
          </a:p>
          <a:p>
            <a:pPr lvl="1"/>
            <a:r>
              <a:rPr lang="da-DK" dirty="0"/>
              <a:t>Deltageren kan selvstændigt opbygge KNX-installationer med flere linjer og anvende programmeringssoftwaren ETS til lokalisering af fejl og fejlfinding på KNX- installationer. Endvidere kan deltageren programmere og indstille programparametre på KNX- installationer til bygninger.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22D6851-F725-4710-9129-603B6CBEE10E}"/>
              </a:ext>
            </a:extLst>
          </p:cNvPr>
          <p:cNvSpPr txBox="1"/>
          <p:nvPr/>
        </p:nvSpPr>
        <p:spPr>
          <a:xfrm>
            <a:off x="326204" y="6354375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Se mere </a:t>
            </a:r>
            <a:r>
              <a:rPr lang="da-DK" dirty="0">
                <a:hlinkClick r:id="rId3"/>
              </a:rPr>
              <a:t>her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E6323B5-4C88-40D0-A98C-2A2058C49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406" y="318959"/>
            <a:ext cx="5163271" cy="18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1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AA14DBC7-5531-2F86-94F1-841F4667452A}"/>
              </a:ext>
            </a:extLst>
          </p:cNvPr>
          <p:cNvGrpSpPr/>
          <p:nvPr/>
        </p:nvGrpSpPr>
        <p:grpSpPr>
          <a:xfrm>
            <a:off x="3745440" y="2252873"/>
            <a:ext cx="4728412" cy="2194863"/>
            <a:chOff x="4229100" y="2461358"/>
            <a:chExt cx="4728412" cy="2194863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6776C3B-A2DE-F114-14EF-9BD630F5EF14}"/>
                </a:ext>
              </a:extLst>
            </p:cNvPr>
            <p:cNvSpPr/>
            <p:nvPr/>
          </p:nvSpPr>
          <p:spPr>
            <a:xfrm>
              <a:off x="4229100" y="2461358"/>
              <a:ext cx="4728412" cy="2194863"/>
            </a:xfrm>
            <a:prstGeom prst="rect">
              <a:avLst/>
            </a:prstGeom>
            <a:solidFill>
              <a:srgbClr val="329C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3B14D903-849A-28AF-C06A-390F5D27ABEB}"/>
                </a:ext>
              </a:extLst>
            </p:cNvPr>
            <p:cNvSpPr txBox="1"/>
            <p:nvPr/>
          </p:nvSpPr>
          <p:spPr>
            <a:xfrm>
              <a:off x="4229100" y="2621332"/>
              <a:ext cx="47284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5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KNX-DAGEN </a:t>
              </a:r>
              <a:r>
                <a:rPr lang="da-DK" sz="7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2024</a:t>
              </a:r>
            </a:p>
          </p:txBody>
        </p:sp>
      </p:grp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3120175" y="1175700"/>
            <a:ext cx="59516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VELKOMMEN TIL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FDA17DD1-1F5E-7F1B-C43F-FA266C9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65" y="4636296"/>
            <a:ext cx="2239671" cy="203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79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23718-8A51-4C7C-A5A4-0DBB288F1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16046"/>
          </a:xfrm>
        </p:spPr>
        <p:txBody>
          <a:bodyPr/>
          <a:lstStyle/>
          <a:p>
            <a:r>
              <a:rPr lang="da-DK" dirty="0"/>
              <a:t>Certificeringskurser.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6BE8CB3-57D8-483A-AECA-A5FFD4189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5641" y="3602038"/>
            <a:ext cx="9698804" cy="1655762"/>
          </a:xfrm>
        </p:spPr>
        <p:txBody>
          <a:bodyPr>
            <a:normAutofit/>
          </a:bodyPr>
          <a:lstStyle/>
          <a:p>
            <a:r>
              <a:rPr lang="da-DK" sz="3200" dirty="0"/>
              <a:t>John Hegelund </a:t>
            </a:r>
          </a:p>
          <a:p>
            <a:r>
              <a:rPr lang="da-DK" dirty="0"/>
              <a:t>Product Marketing Specialist </a:t>
            </a:r>
            <a:r>
              <a:rPr lang="da-DK" dirty="0" err="1"/>
              <a:t>Electrification</a:t>
            </a:r>
            <a:r>
              <a:rPr lang="da-DK" dirty="0"/>
              <a:t> – Smart Building.</a:t>
            </a:r>
          </a:p>
          <a:p>
            <a:r>
              <a:rPr lang="da-DK" dirty="0"/>
              <a:t>ABB A/S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7C34344-F0F9-4259-B2A8-8E9EAD1C2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084" y="5955701"/>
            <a:ext cx="1037758" cy="68260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4C7040D-5AF9-D690-216B-522792C12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58" y="5893355"/>
            <a:ext cx="1037758" cy="682603"/>
          </a:xfrm>
          <a:prstGeom prst="rect">
            <a:avLst/>
          </a:prstGeom>
        </p:spPr>
      </p:pic>
      <p:pic>
        <p:nvPicPr>
          <p:cNvPr id="8" name="Billede 7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753C0AD8-0AC0-000C-897F-1D34F2289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83" y="5959967"/>
            <a:ext cx="1269833" cy="67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9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358659C-F6DF-E7CC-94F6-2171BA7A7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52" y="4219582"/>
            <a:ext cx="5994544" cy="1486113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65326F-128B-FB71-90F2-68E33C874B8C}"/>
              </a:ext>
            </a:extLst>
          </p:cNvPr>
          <p:cNvSpPr txBox="1"/>
          <p:nvPr/>
        </p:nvSpPr>
        <p:spPr>
          <a:xfrm>
            <a:off x="0" y="1992088"/>
            <a:ext cx="106149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KNX træningscenteret skal være godkendt med de krav som KNX Associations stiller til et træningscenter</a:t>
            </a:r>
          </a:p>
          <a:p>
            <a:pPr marL="895335" lvl="1" indent="-285750">
              <a:buFont typeface="Arial" panose="020B0604020202020204" pitchFamily="34" charset="0"/>
              <a:buChar char="•"/>
            </a:pPr>
            <a:r>
              <a:rPr lang="da-DK" dirty="0"/>
              <a:t>KNX-træningscentre følger et minimumssæt af krav: </a:t>
            </a:r>
          </a:p>
          <a:p>
            <a:pPr marL="1504920" lvl="2" indent="-285750">
              <a:buFont typeface="Arial" panose="020B0604020202020204" pitchFamily="34" charset="0"/>
              <a:buChar char="•"/>
            </a:pPr>
            <a:r>
              <a:rPr lang="da-DK" dirty="0"/>
              <a:t>Minimum 1 Tutor tilknyttet </a:t>
            </a:r>
          </a:p>
          <a:p>
            <a:pPr marL="1504920" lvl="2" indent="-285750">
              <a:buFont typeface="Arial" panose="020B0604020202020204" pitchFamily="34" charset="0"/>
              <a:buChar char="•"/>
            </a:pPr>
            <a:r>
              <a:rPr lang="da-DK" dirty="0"/>
              <a:t>Træningscenteret skal minimum eje 2 faste eller mobile træningstavler</a:t>
            </a:r>
          </a:p>
          <a:p>
            <a:pPr marL="1504920" lvl="2" indent="-285750">
              <a:buFont typeface="Arial" panose="020B0604020202020204" pitchFamily="34" charset="0"/>
              <a:buChar char="•"/>
            </a:pPr>
            <a:r>
              <a:rPr lang="da-DK" dirty="0"/>
              <a:t>Ekstra træningstavler må ikke lejes fra andre træningscenter  </a:t>
            </a:r>
          </a:p>
          <a:p>
            <a:pPr marL="1504920" lvl="2" indent="-285750">
              <a:buFont typeface="Arial" panose="020B0604020202020204" pitchFamily="34" charset="0"/>
              <a:buChar char="•"/>
            </a:pPr>
            <a:r>
              <a:rPr lang="da-DK" dirty="0"/>
              <a:t>Højst 2 elever pr. træningstavle </a:t>
            </a:r>
          </a:p>
          <a:p>
            <a:pPr marL="1504920" lvl="2" indent="-285750">
              <a:buFont typeface="Arial" panose="020B0604020202020204" pitchFamily="34" charset="0"/>
              <a:buChar char="•"/>
            </a:pPr>
            <a:r>
              <a:rPr lang="da-DK" dirty="0"/>
              <a:t>Minimum 1 stk. ETS 6 professionel til underviser, elever må gerne bruge ETS </a:t>
            </a:r>
            <a:r>
              <a:rPr lang="da-DK" dirty="0" err="1"/>
              <a:t>Lite</a:t>
            </a:r>
            <a:r>
              <a:rPr lang="da-DK" dirty="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8B1C1B-9E24-8167-C10A-55C20FE11ACE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Krav for godkendelse til de enkelte træningscenter </a:t>
            </a:r>
          </a:p>
        </p:txBody>
      </p:sp>
    </p:spTree>
    <p:extLst>
      <p:ext uri="{BB962C8B-B14F-4D97-AF65-F5344CB8AC3E}">
        <p14:creationId xmlns:p14="http://schemas.microsoft.com/office/powerpoint/2010/main" val="77122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18B1C1B-9E24-8167-C10A-55C20FE11ACE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Krav for godkendelse til de enkelte træningscenter 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18CB82B-C116-9D47-F303-A12BCFC662F2}"/>
              </a:ext>
            </a:extLst>
          </p:cNvPr>
          <p:cNvSpPr txBox="1">
            <a:spLocks/>
          </p:cNvSpPr>
          <p:nvPr/>
        </p:nvSpPr>
        <p:spPr bwMode="auto">
          <a:xfrm>
            <a:off x="367951" y="2027160"/>
            <a:ext cx="10608124" cy="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marL="457189" indent="-457189" algn="l" defTabSz="609585" rtl="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37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800" b="1" u="sng" dirty="0">
                <a:latin typeface="+mn-lt"/>
              </a:rPr>
              <a:t>Udstyres krav / Basic kursus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r>
              <a:rPr lang="da-DK" sz="1800" dirty="0">
                <a:latin typeface="+mn-lt"/>
              </a:rPr>
              <a:t>Udgangsmodul</a:t>
            </a:r>
          </a:p>
          <a:p>
            <a:r>
              <a:rPr lang="da-DK" sz="1800" dirty="0">
                <a:latin typeface="+mn-lt"/>
              </a:rPr>
              <a:t>Lysdæmper</a:t>
            </a:r>
          </a:p>
          <a:p>
            <a:r>
              <a:rPr lang="da-DK" sz="1800" dirty="0">
                <a:latin typeface="+mn-lt"/>
              </a:rPr>
              <a:t>Persienne modul</a:t>
            </a:r>
          </a:p>
          <a:p>
            <a:pPr marL="0" indent="0">
              <a:buNone/>
            </a:pPr>
            <a:endParaRPr lang="da-DK" sz="1800" dirty="0">
              <a:latin typeface="+mn-lt"/>
            </a:endParaRPr>
          </a:p>
          <a:p>
            <a:pPr marL="0" indent="0">
              <a:buNone/>
            </a:pPr>
            <a:r>
              <a:rPr lang="da-DK" sz="1800" dirty="0">
                <a:latin typeface="+mn-lt"/>
              </a:rPr>
              <a:t>Ovenstående moduler må gerne være et </a:t>
            </a:r>
            <a:r>
              <a:rPr lang="da-DK" sz="1800" dirty="0" err="1">
                <a:latin typeface="+mn-lt"/>
              </a:rPr>
              <a:t>combi</a:t>
            </a:r>
            <a:r>
              <a:rPr lang="da-DK" sz="1800" dirty="0">
                <a:latin typeface="+mn-lt"/>
              </a:rPr>
              <a:t> modul</a:t>
            </a:r>
          </a:p>
          <a:p>
            <a:endParaRPr lang="da-DK" sz="1800" dirty="0">
              <a:latin typeface="+mn-lt"/>
            </a:endParaRPr>
          </a:p>
          <a:p>
            <a:r>
              <a:rPr lang="da-DK" sz="1800" dirty="0">
                <a:latin typeface="+mn-lt"/>
              </a:rPr>
              <a:t>KNX tryk som kan </a:t>
            </a:r>
            <a:r>
              <a:rPr lang="da-DK" sz="1800" dirty="0" err="1">
                <a:latin typeface="+mn-lt"/>
              </a:rPr>
              <a:t>parameteres</a:t>
            </a:r>
            <a:r>
              <a:rPr lang="da-DK" sz="1800" dirty="0">
                <a:latin typeface="+mn-lt"/>
              </a:rPr>
              <a:t> til at styr følgende: </a:t>
            </a:r>
            <a:r>
              <a:rPr lang="en-US" sz="1800" dirty="0">
                <a:latin typeface="+mn-lt"/>
              </a:rPr>
              <a:t>'switch', 'relative dimming' and 'drive control (shutter)’</a:t>
            </a:r>
          </a:p>
          <a:p>
            <a:r>
              <a:rPr lang="da-DK" sz="1800" dirty="0">
                <a:latin typeface="+mn-lt"/>
              </a:rPr>
              <a:t>Linjekobler (TP -&gt; TP) eller TP -&gt;RF)</a:t>
            </a:r>
          </a:p>
          <a:p>
            <a:r>
              <a:rPr lang="da-DK" sz="1800" dirty="0">
                <a:latin typeface="+mn-lt"/>
              </a:rPr>
              <a:t>KNX Strømforsyning </a:t>
            </a:r>
          </a:p>
          <a:p>
            <a:r>
              <a:rPr lang="da-DK" sz="1800" dirty="0">
                <a:latin typeface="+mn-lt"/>
              </a:rPr>
              <a:t>Minimum 1 stk. KNX RF S-mode sensor og 1 stk.</a:t>
            </a:r>
            <a:r>
              <a:rPr lang="en-US" sz="1800" dirty="0">
                <a:latin typeface="+mn-lt"/>
              </a:rPr>
              <a:t> </a:t>
            </a:r>
            <a:r>
              <a:rPr lang="da-DK" sz="1800" dirty="0">
                <a:latin typeface="+mn-lt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A668C-27B6-FCBE-29B2-0FC479710E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3555" y="2042046"/>
            <a:ext cx="1153235" cy="1403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EC2FCB-3BB3-4389-9D51-B0405DCEAF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7020" y="2362168"/>
            <a:ext cx="1576363" cy="14182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106774-AD1D-32FD-8B1B-6D62343747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03613" y="2764827"/>
            <a:ext cx="1190273" cy="1328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939A33-3CBC-BE0D-EA14-D26CC7D181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17165" y="1974933"/>
            <a:ext cx="1392937" cy="16033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F36BF-F582-C090-DD4B-CBCB23AEDF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04116" y="3137364"/>
            <a:ext cx="1223963" cy="1371601"/>
          </a:xfrm>
          <a:prstGeom prst="rect">
            <a:avLst/>
          </a:prstGeom>
        </p:spPr>
      </p:pic>
      <p:pic>
        <p:nvPicPr>
          <p:cNvPr id="15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185534DA-D740-880D-1F14-10DEE0615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415" y="4815998"/>
            <a:ext cx="3813402" cy="95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01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18B1C1B-9E24-8167-C10A-55C20FE11ACE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Krav for godkendelse til de enkelte træningscenter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7F2DA32-ADC5-2E8C-EF30-794EEE6A472C}"/>
              </a:ext>
            </a:extLst>
          </p:cNvPr>
          <p:cNvSpPr txBox="1">
            <a:spLocks/>
          </p:cNvSpPr>
          <p:nvPr/>
        </p:nvSpPr>
        <p:spPr bwMode="auto">
          <a:xfrm>
            <a:off x="341102" y="2036360"/>
            <a:ext cx="10608124" cy="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marL="457189" indent="-457189" algn="l" defTabSz="609585" rtl="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37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800" b="1" u="sng" dirty="0">
                <a:latin typeface="+mn-lt"/>
              </a:rPr>
              <a:t>Udstyres krav tillæg til basic ved / Advanced kursus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 </a:t>
            </a:r>
          </a:p>
          <a:p>
            <a:r>
              <a:rPr lang="da-DK" sz="1800" dirty="0">
                <a:latin typeface="+mn-lt"/>
              </a:rPr>
              <a:t>Individuel rumcontroller (Rumtemperatur styring, dagslysregulering)</a:t>
            </a:r>
          </a:p>
          <a:p>
            <a:r>
              <a:rPr lang="da-DK" sz="1800" dirty="0">
                <a:latin typeface="+mn-lt"/>
              </a:rPr>
              <a:t>Fan </a:t>
            </a:r>
            <a:r>
              <a:rPr lang="da-DK" sz="1800" dirty="0" err="1">
                <a:latin typeface="+mn-lt"/>
              </a:rPr>
              <a:t>coil</a:t>
            </a:r>
            <a:r>
              <a:rPr lang="da-DK" sz="1800" dirty="0">
                <a:latin typeface="+mn-lt"/>
              </a:rPr>
              <a:t> modul</a:t>
            </a:r>
          </a:p>
          <a:p>
            <a:r>
              <a:rPr lang="da-DK" sz="1800" dirty="0">
                <a:latin typeface="+mn-lt"/>
              </a:rPr>
              <a:t>Logik modul (selvstændig modul eller indbygget i andre moduler)</a:t>
            </a:r>
          </a:p>
          <a:p>
            <a:r>
              <a:rPr lang="da-DK" sz="1800" dirty="0">
                <a:latin typeface="+mn-lt"/>
              </a:rPr>
              <a:t>Indgangsmoduler med ledningsovervågning/alarmsystem med KNX certificeret KNX-interface</a:t>
            </a:r>
          </a:p>
          <a:p>
            <a:r>
              <a:rPr lang="da-DK" sz="1800" dirty="0">
                <a:latin typeface="+mn-lt"/>
              </a:rPr>
              <a:t>Vejrstation</a:t>
            </a:r>
          </a:p>
          <a:p>
            <a:r>
              <a:rPr lang="da-DK" sz="1800" dirty="0">
                <a:latin typeface="+mn-lt"/>
              </a:rPr>
              <a:t>KNX/Dali gateway</a:t>
            </a:r>
          </a:p>
          <a:p>
            <a:r>
              <a:rPr lang="da-DK" sz="1800" dirty="0">
                <a:latin typeface="+mn-lt"/>
              </a:rPr>
              <a:t>KNX IP </a:t>
            </a:r>
            <a:r>
              <a:rPr lang="da-DK" sz="1800" b="1" dirty="0">
                <a:latin typeface="+mn-lt"/>
              </a:rPr>
              <a:t>Secure</a:t>
            </a:r>
            <a:r>
              <a:rPr lang="da-DK" sz="1800" dirty="0">
                <a:latin typeface="+mn-lt"/>
              </a:rPr>
              <a:t> router</a:t>
            </a:r>
          </a:p>
          <a:p>
            <a:endParaRPr lang="da-DK" sz="1800" dirty="0">
              <a:latin typeface="+mn-lt"/>
            </a:endParaRPr>
          </a:p>
          <a:p>
            <a:r>
              <a:rPr lang="da-DK" sz="1800" dirty="0">
                <a:latin typeface="+mn-lt"/>
              </a:rPr>
              <a:t>Anbefaler brug af RF eller TP </a:t>
            </a:r>
            <a:r>
              <a:rPr lang="da-DK" sz="1800" b="1" dirty="0">
                <a:latin typeface="+mn-lt"/>
              </a:rPr>
              <a:t>Secure</a:t>
            </a:r>
            <a:r>
              <a:rPr lang="da-DK" sz="1800" dirty="0">
                <a:latin typeface="+mn-lt"/>
              </a:rPr>
              <a:t> produkter</a:t>
            </a:r>
            <a:endParaRPr lang="en-US" sz="1800" dirty="0"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A7D2C9-4328-BC4B-DD44-80C66EBEC3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63369" y="2409104"/>
            <a:ext cx="1571713" cy="9580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1FAD91-5631-8A59-27F6-7E3B809879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5143" y="3739904"/>
            <a:ext cx="1228163" cy="16276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B209B43-B73E-1460-CE40-05497E61BA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12345" y="4259194"/>
            <a:ext cx="803598" cy="12226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2C5B4F-DD21-E273-548D-0518797361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66425" y="4333942"/>
            <a:ext cx="1526720" cy="134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66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7D228EA-0625-BE72-9E74-43978C3AA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 b="3718"/>
          <a:stretch/>
        </p:blipFill>
        <p:spPr bwMode="auto">
          <a:xfrm>
            <a:off x="1366906" y="2322751"/>
            <a:ext cx="9342189" cy="306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9F2EE3-2E7A-D298-A0F1-754B20C55DB4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Standardiseret kurser i forskellige niveauer </a:t>
            </a:r>
          </a:p>
        </p:txBody>
      </p:sp>
    </p:spTree>
    <p:extLst>
      <p:ext uri="{BB962C8B-B14F-4D97-AF65-F5344CB8AC3E}">
        <p14:creationId xmlns:p14="http://schemas.microsoft.com/office/powerpoint/2010/main" val="584074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9F2EE3-2E7A-D298-A0F1-754B20C55DB4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Minimums krav for undervisning, </a:t>
            </a:r>
            <a:r>
              <a:rPr lang="da-DK" dirty="0">
                <a:solidFill>
                  <a:schemeClr val="bg1"/>
                </a:solidFill>
              </a:rPr>
              <a:t>beståelse af eksamen </a:t>
            </a:r>
            <a:endParaRPr lang="da-DK" sz="18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571CD6-A385-6783-4E0B-869A92DFF665}"/>
              </a:ext>
            </a:extLst>
          </p:cNvPr>
          <p:cNvGraphicFramePr>
            <a:graphicFrameLocks noGrp="1"/>
          </p:cNvGraphicFramePr>
          <p:nvPr/>
        </p:nvGraphicFramePr>
        <p:xfrm>
          <a:off x="365761" y="2289770"/>
          <a:ext cx="11183046" cy="3246120"/>
        </p:xfrm>
        <a:graphic>
          <a:graphicData uri="http://schemas.openxmlformats.org/drawingml/2006/table">
            <a:tbl>
              <a:tblPr firstCol="1" lastRow="1" lastCol="1"/>
              <a:tblGrid>
                <a:gridCol w="1757238">
                  <a:extLst>
                    <a:ext uri="{9D8B030D-6E8A-4147-A177-3AD203B41FA5}">
                      <a16:colId xmlns:a16="http://schemas.microsoft.com/office/drawing/2014/main" val="1680206815"/>
                    </a:ext>
                  </a:extLst>
                </a:gridCol>
                <a:gridCol w="1685677">
                  <a:extLst>
                    <a:ext uri="{9D8B030D-6E8A-4147-A177-3AD203B41FA5}">
                      <a16:colId xmlns:a16="http://schemas.microsoft.com/office/drawing/2014/main" val="3536382830"/>
                    </a:ext>
                  </a:extLst>
                </a:gridCol>
                <a:gridCol w="1725433">
                  <a:extLst>
                    <a:ext uri="{9D8B030D-6E8A-4147-A177-3AD203B41FA5}">
                      <a16:colId xmlns:a16="http://schemas.microsoft.com/office/drawing/2014/main" val="163679236"/>
                    </a:ext>
                  </a:extLst>
                </a:gridCol>
                <a:gridCol w="1221964">
                  <a:extLst>
                    <a:ext uri="{9D8B030D-6E8A-4147-A177-3AD203B41FA5}">
                      <a16:colId xmlns:a16="http://schemas.microsoft.com/office/drawing/2014/main" val="3599403334"/>
                    </a:ext>
                  </a:extLst>
                </a:gridCol>
                <a:gridCol w="1597578">
                  <a:extLst>
                    <a:ext uri="{9D8B030D-6E8A-4147-A177-3AD203B41FA5}">
                      <a16:colId xmlns:a16="http://schemas.microsoft.com/office/drawing/2014/main" val="2983851720"/>
                    </a:ext>
                  </a:extLst>
                </a:gridCol>
                <a:gridCol w="1597578">
                  <a:extLst>
                    <a:ext uri="{9D8B030D-6E8A-4147-A177-3AD203B41FA5}">
                      <a16:colId xmlns:a16="http://schemas.microsoft.com/office/drawing/2014/main" val="1395496879"/>
                    </a:ext>
                  </a:extLst>
                </a:gridCol>
                <a:gridCol w="1597578">
                  <a:extLst>
                    <a:ext uri="{9D8B030D-6E8A-4147-A177-3AD203B41FA5}">
                      <a16:colId xmlns:a16="http://schemas.microsoft.com/office/drawing/2014/main" val="4436755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 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Partner course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Partner course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Special course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Tutor course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Advanced partner course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Advanced partner course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759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 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Basic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Condensed Basic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HVAC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Tutor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Advanced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Condensed Advanced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682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Number of True/False statements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100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100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20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100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25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25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449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Theory exam: scoring method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*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40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Practical exam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Planning, commissioning and diagnostics of a predetermined KNX project.</a:t>
                      </a:r>
                      <a:endParaRPr lang="da-DK" sz="10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Planning, commissioning and diagnostics of a predetermined KNX project.</a:t>
                      </a:r>
                      <a:endParaRPr lang="da-DK" sz="10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-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-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Error finding, telegram/device analysis, project design</a:t>
                      </a:r>
                      <a:endParaRPr lang="da-DK" sz="10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Error finding, telegram/device analysis, project design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991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Duration Theory exam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1,5h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1,5h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20 min.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2,5h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30 min.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30 min.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187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Duration Practical exam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1,5h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1,5h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-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-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2h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2h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884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Pass rate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50 %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60 %**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50 %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60 %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50 %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60 %**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913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KNX Certificate issued by KNX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08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KNX Certificate issued by training centre (optional)***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978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Attendance confirmation****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Yes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801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Total Course F2F incl. exams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da-DK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Min. 30h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da-DK" sz="10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 Min. 15h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 Min. 12h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 Min. 18h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da-DK" sz="10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 </a:t>
                      </a:r>
                      <a:r>
                        <a:rPr lang="da-DK" sz="1000" dirty="0"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Min. 30h</a:t>
                      </a:r>
                      <a:endParaRPr lang="da-DK" sz="1000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MS Gothic" panose="020B06090702050802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0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MS Gothic" panose="020B0609070205080204" pitchFamily="49" charset="-128"/>
                        </a:rPr>
                        <a:t> Min. 15h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57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757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9F2EE3-2E7A-D298-A0F1-754B20C55DB4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Hyppighed af kurser for at opretholde en ordrenlig kvalitet af udbudte kurser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68C079-9215-ABA0-79C9-994E23087300}"/>
              </a:ext>
            </a:extLst>
          </p:cNvPr>
          <p:cNvSpPr txBox="1">
            <a:spLocks/>
          </p:cNvSpPr>
          <p:nvPr/>
        </p:nvSpPr>
        <p:spPr bwMode="auto">
          <a:xfrm>
            <a:off x="301431" y="2674526"/>
            <a:ext cx="11225745" cy="252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marL="457189" indent="-457189" algn="l" defTabSz="609585" rtl="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37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1800" b="1" dirty="0">
              <a:latin typeface="+mn-lt"/>
            </a:endParaRPr>
          </a:p>
          <a:p>
            <a:pPr marL="609585" lvl="1" indent="0">
              <a:buNone/>
            </a:pPr>
            <a:r>
              <a:rPr lang="da-DK" sz="1800" b="1" dirty="0">
                <a:latin typeface="+mn-lt"/>
              </a:rPr>
              <a:t>•	</a:t>
            </a:r>
            <a:r>
              <a:rPr lang="da-DK" sz="1800" dirty="0">
                <a:latin typeface="+mn-lt"/>
              </a:rPr>
              <a:t>KNX certificeret træningscenter bør organisere mindst 4 KNX Basic-kurser årligt</a:t>
            </a:r>
          </a:p>
          <a:p>
            <a:pPr marL="609585" lvl="1" indent="0">
              <a:buNone/>
            </a:pPr>
            <a:r>
              <a:rPr lang="da-DK" sz="1800" dirty="0">
                <a:latin typeface="+mn-lt"/>
              </a:rPr>
              <a:t>•	KNX+ certificeret træningscenter bør organisere mindst 2 KNX Advanced-kurser årligt</a:t>
            </a:r>
          </a:p>
          <a:p>
            <a:pPr marL="609585" lvl="1" indent="0">
              <a:buNone/>
            </a:pPr>
            <a:r>
              <a:rPr lang="da-DK" sz="1800" dirty="0">
                <a:latin typeface="+mn-lt"/>
              </a:rPr>
              <a:t>•	KNX HVAC Specialist certificeret træningscenter bør organisere mindst 2 KNX HVAC Specialist kurser årligt</a:t>
            </a:r>
          </a:p>
          <a:p>
            <a:pPr marL="609585" lvl="1" indent="0">
              <a:buNone/>
            </a:pPr>
            <a:r>
              <a:rPr lang="da-DK" sz="1800" dirty="0">
                <a:latin typeface="+mn-lt"/>
              </a:rPr>
              <a:t>•	KNX++ certificeret træningscenter bør organisere mindst 1 KNX Tutor kursus</a:t>
            </a:r>
            <a:r>
              <a:rPr lang="da-DK" sz="1800" dirty="0"/>
              <a:t> årligt</a:t>
            </a:r>
            <a:r>
              <a:rPr lang="da-DK" sz="18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819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9C2508D-2C20-3F68-2D7A-362B129F8C09}"/>
              </a:ext>
            </a:extLst>
          </p:cNvPr>
          <p:cNvSpPr/>
          <p:nvPr/>
        </p:nvSpPr>
        <p:spPr>
          <a:xfrm>
            <a:off x="0" y="0"/>
            <a:ext cx="12192000" cy="1974135"/>
          </a:xfrm>
          <a:prstGeom prst="rect">
            <a:avLst/>
          </a:prstGeom>
          <a:solidFill>
            <a:srgbClr val="0E2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798643" y="549187"/>
            <a:ext cx="6916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Aptos ExtraBold" panose="020B0004020202020204" pitchFamily="34" charset="0"/>
                <a:cs typeface="Gotham Black" pitchFamily="50" charset="0"/>
              </a:rPr>
              <a:t>KNX Certificeringskurser 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D708CCF-0850-32DC-120E-A50C73FF66AF}"/>
              </a:ext>
            </a:extLst>
          </p:cNvPr>
          <p:cNvSpPr/>
          <p:nvPr/>
        </p:nvSpPr>
        <p:spPr>
          <a:xfrm>
            <a:off x="15404104" y="-1400288"/>
            <a:ext cx="2771549" cy="2771547"/>
          </a:xfrm>
          <a:prstGeom prst="ellipse">
            <a:avLst/>
          </a:prstGeom>
          <a:solidFill>
            <a:srgbClr val="329C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14D903-849A-28AF-C06A-390F5D27ABEB}"/>
              </a:ext>
            </a:extLst>
          </p:cNvPr>
          <p:cNvSpPr txBox="1"/>
          <p:nvPr/>
        </p:nvSpPr>
        <p:spPr>
          <a:xfrm>
            <a:off x="15266633" y="-974289"/>
            <a:ext cx="30755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Tiltrække opmærksomhed, informere hurtigt, engagere, skille </a:t>
            </a:r>
            <a:b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</a:br>
            <a:r>
              <a:rPr lang="da-DK" sz="2200" dirty="0">
                <a:solidFill>
                  <a:schemeClr val="bg1"/>
                </a:solidFill>
                <a:latin typeface="Aptos ExtraBold" panose="020F0502020204030204" pitchFamily="34" charset="0"/>
                <a:cs typeface="Gotham Black" pitchFamily="50" charset="0"/>
              </a:rPr>
              <a:t>sig ud.</a:t>
            </a:r>
          </a:p>
        </p:txBody>
      </p:sp>
      <p:pic>
        <p:nvPicPr>
          <p:cNvPr id="12" name="Billede 11" descr="Et billede, der indeholder tekst, Grafik, logo, Font/skrifttype&#10;&#10;Automatisk genereret beskrivelse">
            <a:extLst>
              <a:ext uri="{FF2B5EF4-FFF2-40B4-BE49-F238E27FC236}">
                <a16:creationId xmlns:a16="http://schemas.microsoft.com/office/drawing/2014/main" id="{F2B5DBDC-B105-76B7-0D40-90FE32ACE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b="34330"/>
          <a:stretch/>
        </p:blipFill>
        <p:spPr>
          <a:xfrm>
            <a:off x="10095885" y="5851525"/>
            <a:ext cx="1680689" cy="504825"/>
          </a:xfrm>
          <a:prstGeom prst="rect">
            <a:avLst/>
          </a:prstGeom>
        </p:spPr>
      </p:pic>
      <p:pic>
        <p:nvPicPr>
          <p:cNvPr id="14" name="Billede 13" descr="Et billede, der indeholder Grafik, Font/skrifttype, rød, grafisk design&#10;&#10;Automatisk genereret beskrivelse">
            <a:extLst>
              <a:ext uri="{FF2B5EF4-FFF2-40B4-BE49-F238E27FC236}">
                <a16:creationId xmlns:a16="http://schemas.microsoft.com/office/drawing/2014/main" id="{DE0B2A4D-749D-29EB-0855-0269882B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15" y="5822694"/>
            <a:ext cx="1269833" cy="674070"/>
          </a:xfrm>
          <a:prstGeom prst="rect">
            <a:avLst/>
          </a:prstGeom>
        </p:spPr>
      </p:pic>
      <p:pic>
        <p:nvPicPr>
          <p:cNvPr id="16" name="Billede 15" descr="Et billede, der indeholder Font/skrifttype, Grafik, logo, rød&#10;&#10;Automatisk genereret beskrivelse">
            <a:extLst>
              <a:ext uri="{FF2B5EF4-FFF2-40B4-BE49-F238E27FC236}">
                <a16:creationId xmlns:a16="http://schemas.microsoft.com/office/drawing/2014/main" id="{3236E1EE-083B-5DD3-56FE-F83E63973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17" y="5723779"/>
            <a:ext cx="741732" cy="73843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F5A33BE-F138-4CF1-DF9E-95F067FD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0000" y="5369534"/>
            <a:ext cx="2246000" cy="16042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DD9873D-455E-96C9-09DA-E6B3B6C48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7771" y="5723779"/>
            <a:ext cx="1620953" cy="738434"/>
          </a:xfrm>
          <a:prstGeom prst="rect">
            <a:avLst/>
          </a:prstGeom>
        </p:spPr>
      </p:pic>
      <p:pic>
        <p:nvPicPr>
          <p:cNvPr id="22" name="Billede 21" descr="Et billede, der indeholder Font/skrifttype, Grafik, skærmbillede, logo&#10;&#10;Automatisk genereret beskrivelse">
            <a:extLst>
              <a:ext uri="{FF2B5EF4-FFF2-40B4-BE49-F238E27FC236}">
                <a16:creationId xmlns:a16="http://schemas.microsoft.com/office/drawing/2014/main" id="{C2A96BC1-D774-F6CE-1D74-CE3CCF016B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" y="5767333"/>
            <a:ext cx="1701632" cy="784793"/>
          </a:xfrm>
          <a:prstGeom prst="rect">
            <a:avLst/>
          </a:prstGeom>
        </p:spPr>
      </p:pic>
      <p:pic>
        <p:nvPicPr>
          <p:cNvPr id="23" name="Billede 22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22FFEC8D-84FF-ED4C-FFBB-0BCB62011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92" y="249846"/>
            <a:ext cx="1439290" cy="13065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9F2EE3-2E7A-D298-A0F1-754B20C55DB4}"/>
              </a:ext>
            </a:extLst>
          </p:cNvPr>
          <p:cNvSpPr txBox="1"/>
          <p:nvPr/>
        </p:nvSpPr>
        <p:spPr>
          <a:xfrm>
            <a:off x="798643" y="1179633"/>
            <a:ext cx="1061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chemeClr val="bg1"/>
                </a:solidFill>
                <a:latin typeface="+mn-lt"/>
              </a:rPr>
              <a:t>KNX certificeret træningscenter i Danmark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9EEA8-9856-A5E9-1DD1-FC238B6D95C7}"/>
              </a:ext>
            </a:extLst>
          </p:cNvPr>
          <p:cNvSpPr txBox="1"/>
          <p:nvPr/>
        </p:nvSpPr>
        <p:spPr>
          <a:xfrm>
            <a:off x="301431" y="2202511"/>
            <a:ext cx="536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Kan findes på hjemmesiden </a:t>
            </a:r>
            <a:r>
              <a:rPr lang="da-DK" dirty="0">
                <a:hlinkClick r:id="rId11"/>
              </a:rPr>
              <a:t>https://www.knx.org/</a:t>
            </a:r>
            <a:endParaRPr lang="da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03D150-3FEF-CE76-515D-6A0BA98D5C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5164" y="41606"/>
            <a:ext cx="7562554" cy="67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kærmbillede, Gennemsigtigt materiale, indendørs&#10;&#10;Automatisk genereret beskrivelse">
            <a:extLst>
              <a:ext uri="{FF2B5EF4-FFF2-40B4-BE49-F238E27FC236}">
                <a16:creationId xmlns:a16="http://schemas.microsoft.com/office/drawing/2014/main" id="{D1C65319-826F-862D-E231-7E88E8F84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AA14DBC7-5531-2F86-94F1-841F4667452A}"/>
              </a:ext>
            </a:extLst>
          </p:cNvPr>
          <p:cNvGrpSpPr/>
          <p:nvPr/>
        </p:nvGrpSpPr>
        <p:grpSpPr>
          <a:xfrm>
            <a:off x="3745440" y="2252873"/>
            <a:ext cx="4728412" cy="2194863"/>
            <a:chOff x="4229100" y="2461358"/>
            <a:chExt cx="4728412" cy="2194863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6776C3B-A2DE-F114-14EF-9BD630F5EF14}"/>
                </a:ext>
              </a:extLst>
            </p:cNvPr>
            <p:cNvSpPr/>
            <p:nvPr/>
          </p:nvSpPr>
          <p:spPr>
            <a:xfrm>
              <a:off x="4229100" y="2461358"/>
              <a:ext cx="4728412" cy="2194863"/>
            </a:xfrm>
            <a:prstGeom prst="rect">
              <a:avLst/>
            </a:prstGeom>
            <a:solidFill>
              <a:srgbClr val="329C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3B14D903-849A-28AF-C06A-390F5D27ABEB}"/>
                </a:ext>
              </a:extLst>
            </p:cNvPr>
            <p:cNvSpPr txBox="1"/>
            <p:nvPr/>
          </p:nvSpPr>
          <p:spPr>
            <a:xfrm>
              <a:off x="4229100" y="2621332"/>
              <a:ext cx="47284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5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KNX-DAGEN </a:t>
              </a:r>
              <a:r>
                <a:rPr lang="da-DK" sz="7000" dirty="0">
                  <a:solidFill>
                    <a:schemeClr val="bg1"/>
                  </a:solidFill>
                  <a:latin typeface="Gotham Black" pitchFamily="50" charset="0"/>
                  <a:cs typeface="Gotham Black" pitchFamily="50" charset="0"/>
                </a:rPr>
                <a:t>2024</a:t>
              </a:r>
            </a:p>
          </p:txBody>
        </p:sp>
      </p:grpSp>
      <p:sp>
        <p:nvSpPr>
          <p:cNvPr id="8" name="Tekstfelt 7">
            <a:extLst>
              <a:ext uri="{FF2B5EF4-FFF2-40B4-BE49-F238E27FC236}">
                <a16:creationId xmlns:a16="http://schemas.microsoft.com/office/drawing/2014/main" id="{DE2D569F-3AFD-209C-8517-0F42006EC75F}"/>
              </a:ext>
            </a:extLst>
          </p:cNvPr>
          <p:cNvSpPr txBox="1"/>
          <p:nvPr/>
        </p:nvSpPr>
        <p:spPr>
          <a:xfrm>
            <a:off x="3120175" y="1175700"/>
            <a:ext cx="59516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VELKOMMEN TIL</a:t>
            </a:r>
          </a:p>
        </p:txBody>
      </p:sp>
      <p:pic>
        <p:nvPicPr>
          <p:cNvPr id="11" name="Billede 10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FDA17DD1-1F5E-7F1B-C43F-FA266C9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65" y="4636296"/>
            <a:ext cx="2239671" cy="203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1424</Words>
  <Application>Microsoft Office PowerPoint</Application>
  <PresentationFormat>Widescreen</PresentationFormat>
  <Paragraphs>216</Paragraphs>
  <Slides>20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31" baseType="lpstr">
      <vt:lpstr>Aptos ExtraBold</vt:lpstr>
      <vt:lpstr>Arial</vt:lpstr>
      <vt:lpstr>Calibri</vt:lpstr>
      <vt:lpstr>Calibri Light</vt:lpstr>
      <vt:lpstr>ConduitITCStd</vt:lpstr>
      <vt:lpstr>Gotham Black</vt:lpstr>
      <vt:lpstr>inherit</vt:lpstr>
      <vt:lpstr>Inter</vt:lpstr>
      <vt:lpstr>Open Sans</vt:lpstr>
      <vt:lpstr>OpenSans-Regular</vt:lpstr>
      <vt:lpstr>Office-tema</vt:lpstr>
      <vt:lpstr>PowerPoint-præsentation</vt:lpstr>
      <vt:lpstr>KNX på uddannelsen</vt:lpstr>
      <vt:lpstr>Hvem bestemmer hvordan elektrikeruddannelse er stykket sammen</vt:lpstr>
      <vt:lpstr>PowerPoint-præsentation</vt:lpstr>
      <vt:lpstr>PowerPoint-præsentation</vt:lpstr>
      <vt:lpstr>Hvilke moduler fører til M2.6</vt:lpstr>
      <vt:lpstr>Målpinde M2.6 Bygningsautomatik og design af enkle brugerflader</vt:lpstr>
      <vt:lpstr>Fagligt udvalg har september 2024 lavet en vejledende udstyrsliste</vt:lpstr>
      <vt:lpstr>Bliver lærlingene certificeret?</vt:lpstr>
      <vt:lpstr>AMU og KNX</vt:lpstr>
      <vt:lpstr>PowerPoint-præsentation</vt:lpstr>
      <vt:lpstr>Certificeringskurser.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Susanne Winther-Jørgensen</dc:creator>
  <cp:lastModifiedBy>Carsten Thorngaard</cp:lastModifiedBy>
  <cp:revision>14</cp:revision>
  <cp:lastPrinted>2024-10-14T11:48:01Z</cp:lastPrinted>
  <dcterms:created xsi:type="dcterms:W3CDTF">2024-09-18T11:24:00Z</dcterms:created>
  <dcterms:modified xsi:type="dcterms:W3CDTF">2024-10-25T13:58:47Z</dcterms:modified>
</cp:coreProperties>
</file>